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407" r:id="rId2"/>
    <p:sldId id="2428" r:id="rId3"/>
    <p:sldId id="751" r:id="rId4"/>
    <p:sldId id="2193" r:id="rId5"/>
    <p:sldId id="2422" r:id="rId6"/>
    <p:sldId id="2421" r:id="rId7"/>
    <p:sldId id="1752" r:id="rId8"/>
    <p:sldId id="2991" r:id="rId9"/>
    <p:sldId id="2414" r:id="rId10"/>
    <p:sldId id="2334" r:id="rId11"/>
    <p:sldId id="2416" r:id="rId12"/>
    <p:sldId id="2984" r:id="rId13"/>
    <p:sldId id="2434" r:id="rId14"/>
    <p:sldId id="2331" r:id="rId15"/>
    <p:sldId id="2431" r:id="rId16"/>
    <p:sldId id="2430" r:id="rId17"/>
    <p:sldId id="2591" r:id="rId18"/>
    <p:sldId id="2429" r:id="rId19"/>
    <p:sldId id="2432" r:id="rId20"/>
    <p:sldId id="2435" r:id="rId21"/>
    <p:sldId id="3042" r:id="rId22"/>
    <p:sldId id="2951" r:id="rId23"/>
    <p:sldId id="2952" r:id="rId24"/>
    <p:sldId id="2962" r:id="rId25"/>
    <p:sldId id="2953" r:id="rId26"/>
    <p:sldId id="2333" r:id="rId27"/>
    <p:sldId id="3044" r:id="rId28"/>
    <p:sldId id="2433" r:id="rId29"/>
    <p:sldId id="3092" r:id="rId30"/>
    <p:sldId id="2558" r:id="rId31"/>
    <p:sldId id="2424" r:id="rId32"/>
    <p:sldId id="3087" r:id="rId33"/>
    <p:sldId id="3048" r:id="rId34"/>
    <p:sldId id="3157" r:id="rId35"/>
  </p:sldIdLst>
  <p:sldSz cx="9906000" cy="6858000" type="A4"/>
  <p:notesSz cx="10020300" cy="68881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>
          <p15:clr>
            <a:srgbClr val="A4A3A4"/>
          </p15:clr>
        </p15:guide>
        <p15:guide id="2" pos="31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48" autoAdjust="0"/>
    <p:restoredTop sz="98168" autoAdjust="0"/>
  </p:normalViewPr>
  <p:slideViewPr>
    <p:cSldViewPr>
      <p:cViewPr varScale="1">
        <p:scale>
          <a:sx n="112" d="100"/>
          <a:sy n="112" d="100"/>
        </p:scale>
        <p:origin x="400" y="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450" y="-96"/>
      </p:cViewPr>
      <p:guideLst>
        <p:guide orient="horz" pos="2170"/>
        <p:guide pos="3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E6AA61B-602B-784E-A72A-A026BD8744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3400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19DB673-3257-064B-A9D2-382635288B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5313" y="0"/>
            <a:ext cx="4343400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44D67B26-ACB8-5649-9D93-A7A3AFDF23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2088"/>
            <a:ext cx="4343400" cy="344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C80E4739-53C5-254D-97DF-201C35E850B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5313" y="6542088"/>
            <a:ext cx="4343400" cy="344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F6A3B5-6338-C54C-AB8A-34ABF7C7FF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D21783D-DEF4-1C42-BCB6-105217129C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44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542596-77EB-064A-B784-34071C9B9D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3E94BC98-86E0-B84D-80C9-241303A97E5A}" type="datetimeFigureOut">
              <a:rPr lang="ja-JP" altLang="en-US"/>
              <a:pPr>
                <a:defRPr/>
              </a:pPr>
              <a:t>2021/9/3</a:t>
            </a:fld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7FA38A4B-C74A-6140-BB66-03DF3B3C02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44838" y="515938"/>
            <a:ext cx="373062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57BC8FBE-82E0-CB4A-9C31-52624B7FA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1713" y="3271838"/>
            <a:ext cx="8016875" cy="3100387"/>
          </a:xfrm>
          <a:prstGeom prst="rect">
            <a:avLst/>
          </a:prstGeom>
        </p:spPr>
        <p:txBody>
          <a:bodyPr vert="horz" lIns="93122" tIns="46561" rIns="93122" bIns="46561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68920A-2DE1-B844-8FCA-90BA452172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44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2B0A9F-67D2-AB44-A349-0F0B49900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C4501F7-840D-0A42-A518-6F87F77F63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>
            <a:extLst>
              <a:ext uri="{FF2B5EF4-FFF2-40B4-BE49-F238E27FC236}">
                <a16:creationId xmlns:a16="http://schemas.microsoft.com/office/drawing/2014/main" id="{3CDDB8CB-8F88-EB41-B80E-36BCD58608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ノート プレースホルダー 2">
            <a:extLst>
              <a:ext uri="{FF2B5EF4-FFF2-40B4-BE49-F238E27FC236}">
                <a16:creationId xmlns:a16="http://schemas.microsoft.com/office/drawing/2014/main" id="{D1FD8D1D-806F-9349-8E02-7BF23E32FC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316" name="スライド番号プレースホルダー 3">
            <a:extLst>
              <a:ext uri="{FF2B5EF4-FFF2-40B4-BE49-F238E27FC236}">
                <a16:creationId xmlns:a16="http://schemas.microsoft.com/office/drawing/2014/main" id="{907B619D-7142-D245-88EC-E5A39E08D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1F6068-7CD2-D246-B498-C439889E2419}" type="slidenum">
              <a:rPr lang="ja-JP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ja-JP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8F27A5-A46C-2447-95EB-ED896970B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3278E9-8B8A-BB42-88AA-C673AAE06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F06ACF-B808-0446-8B98-5329E4716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BCD9D-44D8-734B-90A5-BF58F53DB9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81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798230-D6DE-1A41-8CC2-A5F2B1FA2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576367-3923-AB49-BEFD-88ECBA8C2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6F113D-A9F5-1B47-A0B0-A40B112C9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94CD-45D8-C648-B482-569F3B18ED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800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584F2-2D88-6349-A236-3D9AC4D36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40F683-5327-7843-8ECB-41280CDAA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867881-A4A6-9647-B125-BE26BF044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C428-7977-FB47-A58B-51E2AF7BDB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95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">
            <a:extLst>
              <a:ext uri="{FF2B5EF4-FFF2-40B4-BE49-F238E27FC236}">
                <a16:creationId xmlns:a16="http://schemas.microsoft.com/office/drawing/2014/main" id="{3AEE1C2B-0377-2C4A-892F-9D22041E66C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618288"/>
            <a:ext cx="9906000" cy="239712"/>
            <a:chOff x="0" y="6618780"/>
            <a:chExt cx="9144000" cy="238756"/>
          </a:xfrm>
        </p:grpSpPr>
        <p:pic>
          <p:nvPicPr>
            <p:cNvPr id="3" name="図 7">
              <a:extLst>
                <a:ext uri="{FF2B5EF4-FFF2-40B4-BE49-F238E27FC236}">
                  <a16:creationId xmlns:a16="http://schemas.microsoft.com/office/drawing/2014/main" id="{BA5AC50A-AE8B-2D4D-A5E6-B82AE4E7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10" b="50000"/>
            <a:stretch>
              <a:fillRect/>
            </a:stretch>
          </p:blipFill>
          <p:spPr bwMode="auto">
            <a:xfrm>
              <a:off x="0" y="6618780"/>
              <a:ext cx="9144000" cy="2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2EF69FF-6B51-E948-A72B-0A49D2695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21942"/>
              <a:ext cx="7888166" cy="23085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900">
                  <a:solidFill>
                    <a:schemeClr val="bg1"/>
                  </a:solidFill>
                  <a:latin typeface="游明朝" pitchFamily="18" charset="-128"/>
                  <a:ea typeface="游明朝" pitchFamily="18" charset="-128"/>
                </a:rPr>
                <a:t>Copyright © 2017</a:t>
              </a:r>
              <a:r>
                <a:rPr lang="ja-JP" altLang="en-US" sz="900">
                  <a:solidFill>
                    <a:schemeClr val="bg1"/>
                  </a:solidFill>
                  <a:latin typeface="游明朝" pitchFamily="18" charset="-128"/>
                  <a:ea typeface="游明朝" pitchFamily="18" charset="-128"/>
                </a:rPr>
                <a:t>～ </a:t>
              </a:r>
              <a:r>
                <a:rPr lang="en-US" altLang="ja-JP" sz="900">
                  <a:solidFill>
                    <a:schemeClr val="bg1"/>
                  </a:solidFill>
                  <a:latin typeface="游明朝" pitchFamily="18" charset="-128"/>
                  <a:ea typeface="游明朝" pitchFamily="18" charset="-128"/>
                </a:rPr>
                <a:t>by </a:t>
              </a:r>
              <a:r>
                <a:rPr lang="zh-TW" altLang="en-US" sz="900">
                  <a:solidFill>
                    <a:schemeClr val="bg1"/>
                  </a:solidFill>
                  <a:latin typeface="游明朝" pitchFamily="18" charset="-128"/>
                  <a:ea typeface="游明朝" pitchFamily="18" charset="-128"/>
                </a:rPr>
                <a:t>一般社団法人 新脳力発見育成協会</a:t>
              </a:r>
              <a:r>
                <a:rPr lang="en-US" altLang="ja-JP" sz="900">
                  <a:solidFill>
                    <a:schemeClr val="bg1"/>
                  </a:solidFill>
                  <a:latin typeface="游明朝" pitchFamily="18" charset="-128"/>
                  <a:ea typeface="游明朝" pitchFamily="18" charset="-128"/>
                </a:rPr>
                <a:t>.All right reserved.</a:t>
              </a:r>
              <a:r>
                <a:rPr lang="ja-JP" altLang="en-US" sz="900">
                  <a:solidFill>
                    <a:schemeClr val="bg1"/>
                  </a:solidFill>
                  <a:latin typeface="游明朝" pitchFamily="18" charset="-128"/>
                  <a:ea typeface="游明朝" pitchFamily="18" charset="-128"/>
                </a:rPr>
                <a:t>　当ドキュメントを無断で複製・使用・転載することを禁止いたします。</a:t>
              </a:r>
            </a:p>
          </p:txBody>
        </p:sp>
      </p:grpSp>
      <p:pic>
        <p:nvPicPr>
          <p:cNvPr id="5" name="図 9">
            <a:extLst>
              <a:ext uri="{FF2B5EF4-FFF2-40B4-BE49-F238E27FC236}">
                <a16:creationId xmlns:a16="http://schemas.microsoft.com/office/drawing/2014/main" id="{FE741E58-4409-6E40-9719-71CD2E88E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47"/>
          <a:stretch>
            <a:fillRect/>
          </a:stretch>
        </p:blipFill>
        <p:spPr bwMode="auto">
          <a:xfrm>
            <a:off x="0" y="0"/>
            <a:ext cx="9906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84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">
            <a:extLst>
              <a:ext uri="{FF2B5EF4-FFF2-40B4-BE49-F238E27FC236}">
                <a16:creationId xmlns:a16="http://schemas.microsoft.com/office/drawing/2014/main" id="{1460589F-4A5B-F144-B3CC-6F796FD24D9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618288"/>
            <a:ext cx="9906000" cy="239712"/>
            <a:chOff x="0" y="6618780"/>
            <a:chExt cx="9144000" cy="238756"/>
          </a:xfrm>
        </p:grpSpPr>
        <p:pic>
          <p:nvPicPr>
            <p:cNvPr id="3" name="図 7">
              <a:extLst>
                <a:ext uri="{FF2B5EF4-FFF2-40B4-BE49-F238E27FC236}">
                  <a16:creationId xmlns:a16="http://schemas.microsoft.com/office/drawing/2014/main" id="{A8ABA11E-4EB0-4C4E-A5B5-384292E2E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10" b="50000"/>
            <a:stretch>
              <a:fillRect/>
            </a:stretch>
          </p:blipFill>
          <p:spPr bwMode="auto">
            <a:xfrm>
              <a:off x="0" y="6618780"/>
              <a:ext cx="9144000" cy="2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018FA1E1-0BFA-1548-AB77-9137B9B5F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21942"/>
              <a:ext cx="7888166" cy="23085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900" dirty="0">
                  <a:solidFill>
                    <a:schemeClr val="bg1"/>
                  </a:solidFill>
                  <a:latin typeface="游明朝" pitchFamily="18" charset="-128"/>
                  <a:ea typeface="游明朝" pitchFamily="18" charset="-128"/>
                </a:rPr>
                <a:t>Copyright © 2017</a:t>
              </a:r>
              <a:r>
                <a:rPr lang="ja-JP" altLang="en-US" sz="900" dirty="0">
                  <a:solidFill>
                    <a:schemeClr val="bg1"/>
                  </a:solidFill>
                  <a:latin typeface="游明朝" pitchFamily="18" charset="-128"/>
                  <a:ea typeface="游明朝" pitchFamily="18" charset="-128"/>
                </a:rPr>
                <a:t>～ </a:t>
              </a:r>
              <a:r>
                <a:rPr lang="en-US" altLang="ja-JP" sz="900" dirty="0">
                  <a:solidFill>
                    <a:schemeClr val="bg1"/>
                  </a:solidFill>
                  <a:latin typeface="游明朝" pitchFamily="18" charset="-128"/>
                  <a:ea typeface="游明朝" pitchFamily="18" charset="-128"/>
                </a:rPr>
                <a:t>by </a:t>
              </a:r>
              <a:r>
                <a:rPr lang="zh-TW" altLang="en-US" sz="900" dirty="0">
                  <a:solidFill>
                    <a:schemeClr val="bg1"/>
                  </a:solidFill>
                  <a:latin typeface="游明朝" pitchFamily="18" charset="-128"/>
                  <a:ea typeface="游明朝" pitchFamily="18" charset="-128"/>
                </a:rPr>
                <a:t>一般社団法人 新脳力発見育成協会</a:t>
              </a:r>
              <a:r>
                <a:rPr lang="en-US" altLang="ja-JP" sz="900" dirty="0">
                  <a:solidFill>
                    <a:schemeClr val="bg1"/>
                  </a:solidFill>
                  <a:latin typeface="游明朝" pitchFamily="18" charset="-128"/>
                  <a:ea typeface="游明朝" pitchFamily="18" charset="-128"/>
                </a:rPr>
                <a:t>.All right reserved.</a:t>
              </a:r>
              <a:r>
                <a:rPr lang="ja-JP" altLang="en-US" sz="900" dirty="0">
                  <a:solidFill>
                    <a:schemeClr val="bg1"/>
                  </a:solidFill>
                  <a:latin typeface="游明朝" pitchFamily="18" charset="-128"/>
                  <a:ea typeface="游明朝" pitchFamily="18" charset="-128"/>
                </a:rPr>
                <a:t>　当ドキュメントを無断で複製・使用・転載することを禁止いたします。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158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09D6D1-AA9D-854C-B49A-9F0223A89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697B63-6E3F-7E4D-B3CE-5332526BE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BBC313-209A-D649-BA1E-52D81B919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6EA7C-AEA3-514C-88DC-68779986F7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434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48F0E9-EF8C-8647-A1BA-627289063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CAFA4C-75AA-E04D-BF24-85A1DBE69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064273-975A-7743-A050-BDE0D0745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18A73-89F5-DD49-B630-6DD82BE9E7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074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36B41-1E2A-BB40-B566-461156601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A652E0-F048-6C49-AF83-9BC920970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6213B8-68A3-E045-9456-CFD941A69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96EA1-2FB7-5A4B-BB61-D5F8DB3CB2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55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99C5BB-4C6C-144A-BD4E-6462C7BBFB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6C6157-BF46-3346-800D-917D9ACBD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C0443A-DB42-FF43-8D5D-EBE5A82A2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1EE3-6AF8-654D-AD92-A2705B1E96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970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F75301-4E00-AE4D-B8AB-6E06FABA2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1DDC32-65F7-E443-8D27-7D8598B4E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BF56AC-ED85-244D-9C5A-AB6E10A7F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316A0-66CF-D345-B154-2DED64CB20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625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F13F8B-92B4-2246-AA89-D1A7B2DDE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555FCE-9F8B-3245-A725-ADAF7682C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3BB045-A69A-7B4B-9C98-BEB40A772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19846-A932-4141-B321-A99CBC3C7D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322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2F94EC-16FD-8647-B1E1-3585158AA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19FBF4-8908-4642-840C-E6D3FEC4C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D32CD-3C40-9248-9867-BFF3044DC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202D3-4826-574E-980B-E0A8CAC288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074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009B9-3E25-5143-B7C0-FFE80BD0F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8F0E0-DBE0-3547-AE90-554EC337A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673C8-EFB3-9641-828D-4D7B14C9F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859B-C5CC-3941-8750-DFDE0DE5E6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789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7D6FB7-D127-1F46-ADB9-36EB7CC04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F2B4F5-EF47-3244-8417-BF6E5AB15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912978-0E4A-B94B-9CE8-2BAF388EE6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F2D772-3EDB-FD4D-A97D-2B083AD644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1361FF6-6654-ED4B-9519-C71479195C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E7D518E-7CD6-744B-B896-5DEF590EE5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  <p:sldLayoutId id="2147484841" r:id="rId12"/>
    <p:sldLayoutId id="214748484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コンテンツ プレースホルダー 2">
            <a:extLst>
              <a:ext uri="{FF2B5EF4-FFF2-40B4-BE49-F238E27FC236}">
                <a16:creationId xmlns:a16="http://schemas.microsoft.com/office/drawing/2014/main" id="{A0A77A5C-30D9-6745-8935-0F52CCC848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3050" y="1557338"/>
            <a:ext cx="9359900" cy="36718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ja-JP" altLang="en-US" sz="6000" b="1"/>
              <a:t>アウェイカープログラム</a:t>
            </a:r>
            <a:endParaRPr lang="en-US" altLang="ja-JP" sz="6000" b="1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ja-JP" altLang="en-US" sz="7200" b="1">
                <a:solidFill>
                  <a:srgbClr val="FF0000"/>
                </a:solidFill>
              </a:rPr>
              <a:t>個別セッション用</a:t>
            </a:r>
            <a:endParaRPr lang="en-US" altLang="ja-JP" sz="7200" b="1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ja-JP" altLang="en-US" sz="7200" b="1">
                <a:solidFill>
                  <a:srgbClr val="FF0000"/>
                </a:solidFill>
              </a:rPr>
              <a:t>資料</a:t>
            </a:r>
            <a:endParaRPr lang="en-US" altLang="ja-JP" sz="72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ja-JP" altLang="en-US"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>
            <a:extLst>
              <a:ext uri="{FF2B5EF4-FFF2-40B4-BE49-F238E27FC236}">
                <a16:creationId xmlns:a16="http://schemas.microsoft.com/office/drawing/2014/main" id="{52428C60-C645-DB43-80E2-6E98C3C7B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906000" cy="461962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ja-JP" altLang="en-US" sz="7200" b="1">
                <a:solidFill>
                  <a:srgbClr val="FF00FF"/>
                </a:solidFill>
              </a:rPr>
              <a:t>香り</a:t>
            </a:r>
            <a:r>
              <a:rPr lang="ja-JP" altLang="en-US" sz="7200" b="1"/>
              <a:t>で脳を整え</a:t>
            </a:r>
            <a:br>
              <a:rPr lang="en-US" altLang="ja-JP" sz="7200" b="1"/>
            </a:br>
            <a:br>
              <a:rPr lang="en-US" altLang="ja-JP" sz="7200" b="1"/>
            </a:br>
            <a:r>
              <a:rPr lang="ja-JP" altLang="en-US" sz="7200" b="1">
                <a:solidFill>
                  <a:srgbClr val="FF00FF"/>
                </a:solidFill>
              </a:rPr>
              <a:t>快脳回路</a:t>
            </a:r>
            <a:r>
              <a:rPr lang="ja-JP" altLang="en-US" sz="7200" b="1"/>
              <a:t>をつくる</a:t>
            </a:r>
            <a:br>
              <a:rPr lang="en-US" altLang="ja-JP" sz="7200" b="1">
                <a:solidFill>
                  <a:srgbClr val="FF3399"/>
                </a:solidFill>
              </a:rPr>
            </a:br>
            <a:br>
              <a:rPr lang="en-US" altLang="ja-JP" sz="7200" b="1">
                <a:solidFill>
                  <a:srgbClr val="FF3399"/>
                </a:solidFill>
              </a:rPr>
            </a:br>
            <a:r>
              <a:rPr lang="ja-JP" altLang="en-US" sz="7200" b="1">
                <a:solidFill>
                  <a:srgbClr val="FF0000"/>
                </a:solidFill>
              </a:rPr>
              <a:t>「アロマメディテーション」</a:t>
            </a:r>
            <a:endParaRPr lang="ja-JP" altLang="en-US" sz="7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E1C7C8C-53FB-1A4F-ACEC-F3BEEF8D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88913"/>
            <a:ext cx="7337425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>
            <a:extLst>
              <a:ext uri="{FF2B5EF4-FFF2-40B4-BE49-F238E27FC236}">
                <a16:creationId xmlns:a16="http://schemas.microsoft.com/office/drawing/2014/main" id="{F40F9B4E-3849-4D4B-AC8B-2D73111CA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11125"/>
            <a:ext cx="9561513" cy="1143000"/>
          </a:xfrm>
        </p:spPr>
        <p:txBody>
          <a:bodyPr/>
          <a:lstStyle/>
          <a:p>
            <a:r>
              <a:rPr lang="en-US" altLang="ja-JP" b="1">
                <a:solidFill>
                  <a:srgbClr val="FF0000"/>
                </a:solidFill>
              </a:rPr>
              <a:t>【</a:t>
            </a:r>
            <a:r>
              <a:rPr lang="ja-JP" altLang="en-US" b="1">
                <a:solidFill>
                  <a:srgbClr val="FF0000"/>
                </a:solidFill>
              </a:rPr>
              <a:t>全脳活性アロマ</a:t>
            </a:r>
            <a:r>
              <a:rPr lang="en-US" altLang="ja-JP" b="1">
                <a:solidFill>
                  <a:srgbClr val="FF0000"/>
                </a:solidFill>
              </a:rPr>
              <a:t>】</a:t>
            </a:r>
            <a:r>
              <a:rPr lang="ja-JP" altLang="en-US" b="1">
                <a:solidFill>
                  <a:srgbClr val="FF3399"/>
                </a:solidFill>
              </a:rPr>
              <a:t>エジプト神秘の香り</a:t>
            </a:r>
          </a:p>
        </p:txBody>
      </p:sp>
      <p:sp>
        <p:nvSpPr>
          <p:cNvPr id="18435" name="テキスト ボックス 2">
            <a:extLst>
              <a:ext uri="{FF2B5EF4-FFF2-40B4-BE49-F238E27FC236}">
                <a16:creationId xmlns:a16="http://schemas.microsoft.com/office/drawing/2014/main" id="{FA8BBCBD-FD8C-D94E-9E47-03439825A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5554663"/>
            <a:ext cx="88566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/>
              <a:t>5000</a:t>
            </a:r>
            <a:r>
              <a:rPr lang="ja-JP" altLang="en-US" b="1"/>
              <a:t>年の叡智によって、受け継がれてきた</a:t>
            </a:r>
            <a:endParaRPr lang="en-US" altLang="ja-JP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/>
              <a:t>脳と心と身体の</a:t>
            </a:r>
            <a:r>
              <a:rPr lang="ja-JP" altLang="en-US" b="1">
                <a:solidFill>
                  <a:srgbClr val="FF3399"/>
                </a:solidFill>
              </a:rPr>
              <a:t>「エネルギー調整＆活性ツール」</a:t>
            </a:r>
          </a:p>
        </p:txBody>
      </p:sp>
      <p:pic>
        <p:nvPicPr>
          <p:cNvPr id="18436" name="Picture 4" descr="C:\Users\尚樹\Desktop\「 アウェイカーPJ説明会\☆説明会関連\LP使用画像\ba4f8d11ca27fb9e8bfc31116f5cdc24s.jpg">
            <a:extLst>
              <a:ext uri="{FF2B5EF4-FFF2-40B4-BE49-F238E27FC236}">
                <a16:creationId xmlns:a16="http://schemas.microsoft.com/office/drawing/2014/main" id="{C35DEA00-2100-2E48-8D7A-769B70F6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19150"/>
            <a:ext cx="747553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FB836319-41DD-3F47-B4D0-B1174C700452}"/>
              </a:ext>
            </a:extLst>
          </p:cNvPr>
          <p:cNvSpPr txBox="1">
            <a:spLocks/>
          </p:cNvSpPr>
          <p:nvPr/>
        </p:nvSpPr>
        <p:spPr bwMode="auto">
          <a:xfrm>
            <a:off x="200025" y="333375"/>
            <a:ext cx="941705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5400" b="1" kern="0" dirty="0"/>
              <a:t>全脳活性アロマ</a:t>
            </a:r>
            <a:r>
              <a:rPr lang="ja-JP" altLang="en-US" sz="5400" b="1" kern="0" dirty="0">
                <a:solidFill>
                  <a:srgbClr val="FF0066"/>
                </a:solidFill>
              </a:rPr>
              <a:t>「ザ・アウェイク」</a:t>
            </a:r>
            <a:endParaRPr lang="ja-JP" altLang="en-US" sz="5400" kern="0" dirty="0">
              <a:solidFill>
                <a:srgbClr val="FF0066"/>
              </a:solidFill>
            </a:endParaRPr>
          </a:p>
        </p:txBody>
      </p:sp>
      <p:pic>
        <p:nvPicPr>
          <p:cNvPr id="19459" name="Picture 3" descr="C:\Users\尚樹\Desktop\IMG_9047s.jpg">
            <a:extLst>
              <a:ext uri="{FF2B5EF4-FFF2-40B4-BE49-F238E27FC236}">
                <a16:creationId xmlns:a16="http://schemas.microsoft.com/office/drawing/2014/main" id="{28197627-E324-1348-B967-FA1AEC459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501775"/>
            <a:ext cx="4824413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6">
            <a:extLst>
              <a:ext uri="{FF2B5EF4-FFF2-40B4-BE49-F238E27FC236}">
                <a16:creationId xmlns:a16="http://schemas.microsoft.com/office/drawing/2014/main" id="{72957E3A-F91F-EA43-8D0D-EEC454CB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2212975"/>
            <a:ext cx="2447925" cy="1300163"/>
          </a:xfrm>
          <a:prstGeom prst="ellipse">
            <a:avLst/>
          </a:prstGeom>
          <a:solidFill>
            <a:srgbClr val="00FFFF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969696"/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0483" name="Oval 13">
            <a:extLst>
              <a:ext uri="{FF2B5EF4-FFF2-40B4-BE49-F238E27FC236}">
                <a16:creationId xmlns:a16="http://schemas.microsoft.com/office/drawing/2014/main" id="{60747F77-3E95-5E44-9C01-7D206BC03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2176463"/>
            <a:ext cx="2655888" cy="1374775"/>
          </a:xfrm>
          <a:prstGeom prst="ellipse">
            <a:avLst/>
          </a:prstGeom>
          <a:solidFill>
            <a:srgbClr val="99FF66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969696"/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0484" name="WordArt 12">
            <a:extLst>
              <a:ext uri="{FF2B5EF4-FFF2-40B4-BE49-F238E27FC236}">
                <a16:creationId xmlns:a16="http://schemas.microsoft.com/office/drawing/2014/main" id="{C41A8114-4F62-5B4F-B090-CE1E5B7CCA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1375" y="2384425"/>
            <a:ext cx="1925638" cy="884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リラックス</a:t>
            </a:r>
          </a:p>
        </p:txBody>
      </p:sp>
      <p:sp>
        <p:nvSpPr>
          <p:cNvPr id="20485" name="WordArt 9">
            <a:extLst>
              <a:ext uri="{FF2B5EF4-FFF2-40B4-BE49-F238E27FC236}">
                <a16:creationId xmlns:a16="http://schemas.microsoft.com/office/drawing/2014/main" id="{839B87CB-B9EC-0547-A1AA-1562D23C8A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1625" y="2497138"/>
            <a:ext cx="1560513" cy="771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集中</a:t>
            </a:r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id="{A816AEEB-3485-8C4C-AC91-6C2A61472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2241550"/>
            <a:ext cx="2736850" cy="1300163"/>
          </a:xfrm>
          <a:prstGeom prst="ellipse">
            <a:avLst/>
          </a:prstGeom>
          <a:solidFill>
            <a:srgbClr val="FF99FF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969696"/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0487" name="WordArt 5">
            <a:extLst>
              <a:ext uri="{FF2B5EF4-FFF2-40B4-BE49-F238E27FC236}">
                <a16:creationId xmlns:a16="http://schemas.microsoft.com/office/drawing/2014/main" id="{32CA08B9-2B26-634D-8A23-B91FDC3844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40563" y="2497138"/>
            <a:ext cx="2193925" cy="771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イメージ</a:t>
            </a:r>
          </a:p>
        </p:txBody>
      </p:sp>
      <p:sp>
        <p:nvSpPr>
          <p:cNvPr id="20488" name="WordArt 11">
            <a:extLst>
              <a:ext uri="{FF2B5EF4-FFF2-40B4-BE49-F238E27FC236}">
                <a16:creationId xmlns:a16="http://schemas.microsoft.com/office/drawing/2014/main" id="{34BC448C-50A5-7946-9AB3-F72FE85A0A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8938" y="1857375"/>
            <a:ext cx="358775" cy="285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56"/>
              </a:avLst>
            </a:prstTxWarp>
          </a:bodyPr>
          <a:lstStyle/>
          <a:p>
            <a:pPr algn="ctr"/>
            <a:r>
              <a:rPr lang="ja-JP" alt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①</a:t>
            </a:r>
          </a:p>
        </p:txBody>
      </p:sp>
      <p:sp>
        <p:nvSpPr>
          <p:cNvPr id="20489" name="WordArt 3">
            <a:extLst>
              <a:ext uri="{FF2B5EF4-FFF2-40B4-BE49-F238E27FC236}">
                <a16:creationId xmlns:a16="http://schemas.microsoft.com/office/drawing/2014/main" id="{95078665-B151-AD42-ADCE-A24DDCDDAE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83513" y="1897063"/>
            <a:ext cx="193675" cy="279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56"/>
              </a:avLst>
            </a:prstTxWarp>
          </a:bodyPr>
          <a:lstStyle/>
          <a:p>
            <a:pPr algn="ctr"/>
            <a:r>
              <a:rPr lang="ja-JP" alt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③</a:t>
            </a:r>
          </a:p>
        </p:txBody>
      </p:sp>
      <p:sp>
        <p:nvSpPr>
          <p:cNvPr id="20490" name="WordArt 7">
            <a:extLst>
              <a:ext uri="{FF2B5EF4-FFF2-40B4-BE49-F238E27FC236}">
                <a16:creationId xmlns:a16="http://schemas.microsoft.com/office/drawing/2014/main" id="{BD5FE0C9-6A8E-454F-9898-5922430D6E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60900" y="1897063"/>
            <a:ext cx="306388" cy="2778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56"/>
              </a:avLst>
            </a:prstTxWarp>
          </a:bodyPr>
          <a:lstStyle/>
          <a:p>
            <a:pPr algn="ctr"/>
            <a:r>
              <a:rPr lang="ja-JP" alt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②</a:t>
            </a:r>
          </a:p>
        </p:txBody>
      </p:sp>
      <p:sp>
        <p:nvSpPr>
          <p:cNvPr id="20491" name="Rectangle 14">
            <a:extLst>
              <a:ext uri="{FF2B5EF4-FFF2-40B4-BE49-F238E27FC236}">
                <a16:creationId xmlns:a16="http://schemas.microsoft.com/office/drawing/2014/main" id="{EE0AA533-18CE-B54E-B6AD-992B03704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301625"/>
            <a:ext cx="9147175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27000">
              <a:spcBef>
                <a:spcPct val="20000"/>
              </a:spcBef>
              <a:buChar char="•"/>
              <a:tabLst>
                <a:tab pos="1695450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695450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6954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69545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69545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9545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9545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9545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9545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ja-JP" sz="4400" b="1">
                <a:latin typeface="Century" panose="02040604050505020304" pitchFamily="18" charset="0"/>
                <a:cs typeface="Times New Roman" panose="02020603050405020304" pitchFamily="18" charset="0"/>
              </a:rPr>
              <a:t>右脳</a:t>
            </a:r>
            <a:r>
              <a:rPr lang="ja-JP" altLang="en-US" sz="4400" b="1">
                <a:latin typeface="Century" panose="02040604050505020304" pitchFamily="18" charset="0"/>
                <a:cs typeface="Times New Roman" panose="02020603050405020304" pitchFamily="18" charset="0"/>
              </a:rPr>
              <a:t>の</a:t>
            </a:r>
            <a:r>
              <a:rPr lang="ja-JP" altLang="en-US" sz="4400" b="1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イメージパワー</a:t>
            </a:r>
            <a:r>
              <a:rPr lang="ja-JP" altLang="ja-JP" sz="4400" b="1">
                <a:latin typeface="Century" panose="02040604050505020304" pitchFamily="18" charset="0"/>
                <a:cs typeface="Times New Roman" panose="02020603050405020304" pitchFamily="18" charset="0"/>
              </a:rPr>
              <a:t>をひらく</a:t>
            </a:r>
            <a:endParaRPr lang="en-US" altLang="ja-JP" sz="4400" b="1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400" b="1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３つの基本ステップ</a:t>
            </a:r>
            <a:r>
              <a:rPr lang="ja-JP" altLang="ja-JP" sz="4400" b="1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　</a:t>
            </a:r>
            <a:endParaRPr lang="ja-JP" altLang="ja-JP" sz="4400">
              <a:solidFill>
                <a:srgbClr val="FF0000"/>
              </a:solidFill>
            </a:endParaRPr>
          </a:p>
        </p:txBody>
      </p:sp>
      <p:sp>
        <p:nvSpPr>
          <p:cNvPr id="19468" name="Rectangle 15">
            <a:extLst>
              <a:ext uri="{FF2B5EF4-FFF2-40B4-BE49-F238E27FC236}">
                <a16:creationId xmlns:a16="http://schemas.microsoft.com/office/drawing/2014/main" id="{15E6C58F-EE00-B147-99CB-723CAABE3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5588" y="4260850"/>
            <a:ext cx="10137776" cy="19399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304800" eaLnBrk="0" hangingPunct="0">
              <a:spcBef>
                <a:spcPct val="20000"/>
              </a:spcBef>
              <a:buChar char="•"/>
              <a:tabLst>
                <a:tab pos="1695450" algn="l"/>
              </a:tabLst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695450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69545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69545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69545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9545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9545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9545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9545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ja-JP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① </a:t>
            </a:r>
            <a:r>
              <a:rPr lang="ja-JP" altLang="en-US" sz="2400" b="1" u="sng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究極のリ</a:t>
            </a:r>
            <a:r>
              <a:rPr lang="ja-JP" altLang="ja-JP" sz="2400" b="1" u="sng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ラックス</a:t>
            </a:r>
            <a:r>
              <a:rPr lang="ja-JP" altLang="ja-JP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 </a:t>
            </a:r>
            <a:r>
              <a:rPr lang="ja-JP" altLang="ja-JP" sz="2400" b="1" dirty="0">
                <a:latin typeface="Century" pitchFamily="18" charset="0"/>
                <a:cs typeface="Times New Roman" pitchFamily="18" charset="0"/>
              </a:rPr>
              <a:t>‥ </a:t>
            </a:r>
            <a:r>
              <a:rPr lang="ja-JP" altLang="en-US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「快脳回路」</a:t>
            </a:r>
            <a:r>
              <a:rPr lang="ja-JP" altLang="en-US" sz="2400" b="1" dirty="0">
                <a:latin typeface="Century" pitchFamily="18" charset="0"/>
                <a:cs typeface="Times New Roman" pitchFamily="18" charset="0"/>
              </a:rPr>
              <a:t>と</a:t>
            </a:r>
            <a:r>
              <a:rPr lang="ja-JP" altLang="en-US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「</a:t>
            </a:r>
            <a:r>
              <a:rPr lang="en-US" altLang="ja-JP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2</a:t>
            </a:r>
            <a:r>
              <a:rPr lang="ja-JP" altLang="en-US" sz="2400" b="1" dirty="0" err="1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つの</a:t>
            </a:r>
            <a:r>
              <a:rPr lang="ja-JP" altLang="en-US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視点」</a:t>
            </a:r>
            <a:r>
              <a:rPr lang="ja-JP" altLang="en-US" sz="2400" b="1" dirty="0">
                <a:latin typeface="Century" pitchFamily="18" charset="0"/>
                <a:cs typeface="Times New Roman" pitchFamily="18" charset="0"/>
              </a:rPr>
              <a:t>で</a:t>
            </a:r>
            <a:r>
              <a:rPr lang="ja-JP" altLang="ja-JP" sz="2400" b="1" dirty="0">
                <a:latin typeface="Century" pitchFamily="18" charset="0"/>
                <a:cs typeface="Times New Roman" pitchFamily="18" charset="0"/>
              </a:rPr>
              <a:t>心身の緊張を解</a:t>
            </a:r>
            <a:r>
              <a:rPr lang="ja-JP" altLang="en-US" sz="2400" b="1" dirty="0">
                <a:latin typeface="Century" pitchFamily="18" charset="0"/>
                <a:cs typeface="Times New Roman" pitchFamily="18" charset="0"/>
              </a:rPr>
              <a:t>く</a:t>
            </a:r>
            <a:endParaRPr lang="en-US" altLang="ja-JP" sz="2400" b="1" dirty="0">
              <a:latin typeface="Century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ja-JP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ja-JP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② </a:t>
            </a:r>
            <a:r>
              <a:rPr lang="ja-JP" altLang="ja-JP" sz="2400" b="1" u="sng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集 中</a:t>
            </a:r>
            <a:r>
              <a:rPr lang="ja-JP" altLang="ja-JP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 </a:t>
            </a:r>
            <a:r>
              <a:rPr lang="ja-JP" altLang="ja-JP" sz="2400" b="1" dirty="0">
                <a:latin typeface="Century" pitchFamily="18" charset="0"/>
                <a:cs typeface="Times New Roman" pitchFamily="18" charset="0"/>
              </a:rPr>
              <a:t>‥ 呼吸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気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)</a:t>
            </a:r>
            <a:r>
              <a:rPr lang="ja-JP" altLang="en-US" sz="2400" b="1" dirty="0">
                <a:latin typeface="Century" pitchFamily="18" charset="0"/>
                <a:cs typeface="Times New Roman" pitchFamily="18" charset="0"/>
              </a:rPr>
              <a:t>を整え、</a:t>
            </a:r>
            <a:r>
              <a:rPr lang="ja-JP" altLang="en-US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「脳と心と体のエネルギー</a:t>
            </a:r>
            <a:r>
              <a:rPr lang="en-US" altLang="ja-JP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周波数</a:t>
            </a:r>
            <a:r>
              <a:rPr lang="en-US" altLang="ja-JP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)</a:t>
            </a:r>
            <a:r>
              <a:rPr lang="ja-JP" altLang="en-US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」</a:t>
            </a:r>
            <a:r>
              <a:rPr lang="ja-JP" altLang="en-US" sz="2400" b="1" dirty="0">
                <a:latin typeface="Century" pitchFamily="18" charset="0"/>
                <a:cs typeface="Times New Roman" pitchFamily="18" charset="0"/>
              </a:rPr>
              <a:t>を高める</a:t>
            </a:r>
            <a:endParaRPr lang="en-US" altLang="ja-JP" sz="2400" b="1" dirty="0">
              <a:latin typeface="Century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ja-JP" sz="2400" b="1" dirty="0">
              <a:latin typeface="Century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③ </a:t>
            </a:r>
            <a:r>
              <a:rPr lang="ja-JP" altLang="en-US" sz="2400" b="1" u="sng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イメージ</a:t>
            </a:r>
            <a:r>
              <a:rPr lang="ja-JP" altLang="en-US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  </a:t>
            </a:r>
            <a:r>
              <a:rPr lang="en-US" altLang="ja-JP" sz="2400" b="1" dirty="0">
                <a:latin typeface="Century" pitchFamily="18" charset="0"/>
                <a:cs typeface="Times New Roman" pitchFamily="18" charset="0"/>
              </a:rPr>
              <a:t>‥ </a:t>
            </a:r>
            <a:r>
              <a:rPr lang="ja-JP" altLang="en-US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「脳と心と体の３つのイメージ」</a:t>
            </a:r>
            <a:r>
              <a:rPr lang="ja-JP" altLang="en-US" sz="2400" b="1" dirty="0">
                <a:latin typeface="Century" pitchFamily="18" charset="0"/>
                <a:cs typeface="Times New Roman" pitchFamily="18" charset="0"/>
              </a:rPr>
              <a:t>を使って願望をイメージする</a:t>
            </a:r>
            <a:endParaRPr lang="ja-JP" altLang="en-US" sz="2400" b="1" dirty="0"/>
          </a:p>
        </p:txBody>
      </p:sp>
      <p:sp>
        <p:nvSpPr>
          <p:cNvPr id="20493" name="右矢印 15">
            <a:extLst>
              <a:ext uri="{FF2B5EF4-FFF2-40B4-BE49-F238E27FC236}">
                <a16:creationId xmlns:a16="http://schemas.microsoft.com/office/drawing/2014/main" id="{C2C12899-6378-D740-B9FA-119BE69A0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2611438"/>
            <a:ext cx="369888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0494" name="右矢印 19">
            <a:extLst>
              <a:ext uri="{FF2B5EF4-FFF2-40B4-BE49-F238E27FC236}">
                <a16:creationId xmlns:a16="http://schemas.microsoft.com/office/drawing/2014/main" id="{AF852A6C-C2F5-4D4B-A382-1BAA1A11A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679700"/>
            <a:ext cx="371475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正方形/長方形 1">
            <a:extLst>
              <a:ext uri="{FF2B5EF4-FFF2-40B4-BE49-F238E27FC236}">
                <a16:creationId xmlns:a16="http://schemas.microsoft.com/office/drawing/2014/main" id="{E28979F5-05FF-6C43-82AE-313A2199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2516188"/>
            <a:ext cx="73231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 b="1">
                <a:solidFill>
                  <a:srgbClr val="FF0000"/>
                </a:solidFill>
              </a:rPr>
              <a:t>アロマメディテーション</a:t>
            </a:r>
            <a:endParaRPr lang="en-US" altLang="ja-JP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 b="1">
                <a:solidFill>
                  <a:srgbClr val="FF0000"/>
                </a:solidFill>
              </a:rPr>
              <a:t>レクチャー</a:t>
            </a:r>
            <a:endParaRPr lang="en-US" altLang="ja-JP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正方形/長方形 1">
            <a:extLst>
              <a:ext uri="{FF2B5EF4-FFF2-40B4-BE49-F238E27FC236}">
                <a16:creationId xmlns:a16="http://schemas.microsoft.com/office/drawing/2014/main" id="{3F3C5C64-54CB-5443-A7F1-AA8FA713DE2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215900"/>
            <a:ext cx="101346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C205A-EE08-1342-B352-E0FBA53F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32950" cy="871538"/>
          </a:xfrm>
        </p:spPr>
        <p:txBody>
          <a:bodyPr/>
          <a:lstStyle/>
          <a:p>
            <a:pPr>
              <a:defRPr/>
            </a:pPr>
            <a:r>
              <a:rPr lang="ja-JP" altLang="en-US" b="1" dirty="0">
                <a:solidFill>
                  <a:srgbClr val="FF0066"/>
                </a:solidFill>
                <a:latin typeface="+mn-ea"/>
              </a:rPr>
              <a:t>トーラスエネルギーフィールド</a:t>
            </a:r>
            <a:endParaRPr lang="ja-JP" altLang="en-US" b="1" dirty="0"/>
          </a:p>
        </p:txBody>
      </p:sp>
      <p:pic>
        <p:nvPicPr>
          <p:cNvPr id="4" name="Picture 2" descr="C:\Users\yamaoka\Desktop\001トーラス.png">
            <a:extLst>
              <a:ext uri="{FF2B5EF4-FFF2-40B4-BE49-F238E27FC236}">
                <a16:creationId xmlns:a16="http://schemas.microsoft.com/office/drawing/2014/main" id="{D896EE2B-26DB-7148-BB90-7FFB44967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995363"/>
            <a:ext cx="5053013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8E90D7-40DB-4F4D-9762-19BCECC68DE7}"/>
              </a:ext>
            </a:extLst>
          </p:cNvPr>
          <p:cNvSpPr txBox="1"/>
          <p:nvPr/>
        </p:nvSpPr>
        <p:spPr>
          <a:xfrm>
            <a:off x="142875" y="5554663"/>
            <a:ext cx="9785350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イメージと動作で生み出されるエネルギー</a:t>
            </a:r>
            <a:r>
              <a:rPr lang="ja-JP" altLang="en-US" sz="2800" b="1" dirty="0">
                <a:latin typeface="+mn-ea"/>
                <a:ea typeface="+mn-ea"/>
              </a:rPr>
              <a:t>が、</a:t>
            </a:r>
            <a:endParaRPr lang="en-US" altLang="ja-JP" sz="2800" b="1" dirty="0">
              <a:latin typeface="+mn-ea"/>
              <a:ea typeface="+mn-ea"/>
            </a:endParaRPr>
          </a:p>
          <a:p>
            <a:pPr algn="ctr" eaLnBrk="1" hangingPunct="1">
              <a:defRPr/>
            </a:pPr>
            <a:r>
              <a:rPr lang="ja-JP" altLang="en-US" sz="2800" b="1" dirty="0">
                <a:latin typeface="+mn-ea"/>
                <a:ea typeface="+mn-ea"/>
              </a:rPr>
              <a:t>自分の周りの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「エネルギーフィールド＝トーラス」</a:t>
            </a:r>
            <a:r>
              <a:rPr lang="ja-JP" altLang="en-US" sz="2800" b="1" dirty="0">
                <a:latin typeface="+mn-ea"/>
                <a:ea typeface="+mn-ea"/>
              </a:rPr>
              <a:t>を活性化する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74A2AC9-76A9-8743-8935-90B161293D10}"/>
              </a:ext>
            </a:extLst>
          </p:cNvPr>
          <p:cNvGrpSpPr>
            <a:grpSpLocks/>
          </p:cNvGrpSpPr>
          <p:nvPr/>
        </p:nvGrpSpPr>
        <p:grpSpPr bwMode="auto">
          <a:xfrm>
            <a:off x="7138988" y="2055813"/>
            <a:ext cx="200025" cy="1446212"/>
            <a:chOff x="7224640" y="2172480"/>
            <a:chExt cx="182929" cy="1446197"/>
          </a:xfrm>
        </p:grpSpPr>
        <p:sp>
          <p:nvSpPr>
            <p:cNvPr id="7" name="楕円 11">
              <a:extLst>
                <a:ext uri="{FF2B5EF4-FFF2-40B4-BE49-F238E27FC236}">
                  <a16:creationId xmlns:a16="http://schemas.microsoft.com/office/drawing/2014/main" id="{225A8C8A-4154-A041-92E4-4E21BD7C9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4640" y="2172480"/>
              <a:ext cx="182929" cy="195260"/>
            </a:xfrm>
            <a:prstGeom prst="ellipse">
              <a:avLst/>
            </a:prstGeom>
            <a:solidFill>
              <a:srgbClr val="7030A0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8" name="楕円 12">
              <a:extLst>
                <a:ext uri="{FF2B5EF4-FFF2-40B4-BE49-F238E27FC236}">
                  <a16:creationId xmlns:a16="http://schemas.microsoft.com/office/drawing/2014/main" id="{4A8984A7-EC2F-4740-8B8F-FFC305E3D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4640" y="2370915"/>
              <a:ext cx="182929" cy="196848"/>
            </a:xfrm>
            <a:prstGeom prst="ellipse">
              <a:avLst/>
            </a:prstGeom>
            <a:solidFill>
              <a:srgbClr val="002060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9" name="楕円 13">
              <a:extLst>
                <a:ext uri="{FF2B5EF4-FFF2-40B4-BE49-F238E27FC236}">
                  <a16:creationId xmlns:a16="http://schemas.microsoft.com/office/drawing/2014/main" id="{792A0C6F-50B9-6F41-A887-2AC230A4AC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4640" y="2585226"/>
              <a:ext cx="182929" cy="195260"/>
            </a:xfrm>
            <a:prstGeom prst="ellipse">
              <a:avLst/>
            </a:prstGeom>
            <a:solidFill>
              <a:srgbClr val="0070C0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0" name="楕円 14">
              <a:extLst>
                <a:ext uri="{FF2B5EF4-FFF2-40B4-BE49-F238E27FC236}">
                  <a16:creationId xmlns:a16="http://schemas.microsoft.com/office/drawing/2014/main" id="{56EDA391-ACD3-794B-8AFB-287429385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4640" y="2801123"/>
              <a:ext cx="182929" cy="196848"/>
            </a:xfrm>
            <a:prstGeom prst="ellipse">
              <a:avLst/>
            </a:prstGeom>
            <a:solidFill>
              <a:srgbClr val="00B050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11" name="楕円 15">
              <a:extLst>
                <a:ext uri="{FF2B5EF4-FFF2-40B4-BE49-F238E27FC236}">
                  <a16:creationId xmlns:a16="http://schemas.microsoft.com/office/drawing/2014/main" id="{998CEC2A-31D8-BF49-8A70-C314BC4002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4640" y="3010671"/>
              <a:ext cx="182929" cy="196848"/>
            </a:xfrm>
            <a:prstGeom prst="ellipse">
              <a:avLst/>
            </a:prstGeom>
            <a:solidFill>
              <a:srgbClr val="FFFF00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2" name="楕円 16">
              <a:extLst>
                <a:ext uri="{FF2B5EF4-FFF2-40B4-BE49-F238E27FC236}">
                  <a16:creationId xmlns:a16="http://schemas.microsoft.com/office/drawing/2014/main" id="{1836E8A7-9943-B74A-93C6-65413D581A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4640" y="3212281"/>
              <a:ext cx="182929" cy="195261"/>
            </a:xfrm>
            <a:prstGeom prst="ellipse">
              <a:avLst/>
            </a:prstGeom>
            <a:solidFill>
              <a:srgbClr val="FF9900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3" name="楕円 17">
              <a:extLst>
                <a:ext uri="{FF2B5EF4-FFF2-40B4-BE49-F238E27FC236}">
                  <a16:creationId xmlns:a16="http://schemas.microsoft.com/office/drawing/2014/main" id="{8A00EE99-94B9-2A48-A1B0-D8AFBB2F6E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4640" y="3423417"/>
              <a:ext cx="182929" cy="195260"/>
            </a:xfrm>
            <a:prstGeom prst="ellipse">
              <a:avLst/>
            </a:prstGeom>
            <a:solidFill>
              <a:srgbClr val="FF0000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pic>
        <p:nvPicPr>
          <p:cNvPr id="23558" name="Picture 2" descr="C:\Users\yamaoka\Desktop\「 アウェイカープロジェクト」\☆出雲合宿20190622-23\遠隔出雲19062223\IMG_7454.JPG">
            <a:extLst>
              <a:ext uri="{FF2B5EF4-FFF2-40B4-BE49-F238E27FC236}">
                <a16:creationId xmlns:a16="http://schemas.microsoft.com/office/drawing/2014/main" id="{83B406E3-743F-B640-B0CF-A2BEFBBE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79488"/>
            <a:ext cx="4484688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>
            <a:extLst>
              <a:ext uri="{FF2B5EF4-FFF2-40B4-BE49-F238E27FC236}">
                <a16:creationId xmlns:a16="http://schemas.microsoft.com/office/drawing/2014/main" id="{C771244C-F9FA-2447-A7B6-DEE0ED59B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0338" y="231775"/>
            <a:ext cx="10066338" cy="1143000"/>
          </a:xfrm>
        </p:spPr>
        <p:txBody>
          <a:bodyPr/>
          <a:lstStyle/>
          <a:p>
            <a:pPr>
              <a:lnSpc>
                <a:spcPts val="5800"/>
              </a:lnSpc>
            </a:pPr>
            <a:br>
              <a:rPr lang="en-US" altLang="ja-JP" sz="5400" b="1">
                <a:solidFill>
                  <a:srgbClr val="FF0066"/>
                </a:solidFill>
              </a:rPr>
            </a:br>
            <a:r>
              <a:rPr lang="ja-JP" altLang="ja-JP" sz="5400" b="1">
                <a:solidFill>
                  <a:schemeClr val="tx1"/>
                </a:solidFill>
              </a:rPr>
              <a:t>脳と心と体</a:t>
            </a:r>
            <a:r>
              <a:rPr lang="ja-JP" altLang="en-US" sz="5400" b="1"/>
              <a:t>をつなぎ</a:t>
            </a:r>
            <a:br>
              <a:rPr lang="en-US" altLang="ja-JP" sz="5400" b="1"/>
            </a:br>
            <a:r>
              <a:rPr lang="ja-JP" altLang="en-US" sz="5400" b="1">
                <a:solidFill>
                  <a:srgbClr val="FF00FF"/>
                </a:solidFill>
              </a:rPr>
              <a:t>「願望実現回路」</a:t>
            </a:r>
            <a:r>
              <a:rPr lang="ja-JP" altLang="en-US" sz="5400" b="1"/>
              <a:t>をつくる</a:t>
            </a:r>
            <a:br>
              <a:rPr lang="en-US" altLang="ja-JP" sz="5400" b="1"/>
            </a:br>
            <a:r>
              <a:rPr lang="ja-JP" altLang="en-US" sz="5400" b="1">
                <a:solidFill>
                  <a:srgbClr val="FF0000"/>
                </a:solidFill>
              </a:rPr>
              <a:t>トーラスエネルギーワーク</a:t>
            </a:r>
            <a:r>
              <a:rPr lang="ja-JP" altLang="en-US" sz="5400" b="1"/>
              <a:t>　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04A091-15B7-1647-B09C-CF9ADF18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20938"/>
            <a:ext cx="8569325" cy="3887787"/>
          </a:xfrm>
        </p:spPr>
        <p:txBody>
          <a:bodyPr/>
          <a:lstStyle/>
          <a:p>
            <a:pPr marL="0" indent="0">
              <a:lnSpc>
                <a:spcPts val="4000"/>
              </a:lnSpc>
              <a:buFontTx/>
              <a:buNone/>
              <a:defRPr/>
            </a:pPr>
            <a:r>
              <a:rPr lang="ja-JP" altLang="ja-JP" b="1" dirty="0">
                <a:solidFill>
                  <a:srgbClr val="0000FF"/>
                </a:solidFill>
              </a:rPr>
              <a:t>「脳」</a:t>
            </a:r>
            <a:r>
              <a:rPr lang="ja-JP" altLang="ja-JP" dirty="0">
                <a:solidFill>
                  <a:srgbClr val="0000FF"/>
                </a:solidFill>
              </a:rPr>
              <a:t>…</a:t>
            </a:r>
            <a:r>
              <a:rPr lang="ja-JP" altLang="ja-JP" b="1" dirty="0">
                <a:solidFill>
                  <a:srgbClr val="0000FF"/>
                </a:solidFill>
              </a:rPr>
              <a:t>願望の明確なリクエスト</a:t>
            </a:r>
            <a:r>
              <a:rPr lang="ja-JP" altLang="en-US" b="1" dirty="0">
                <a:solidFill>
                  <a:srgbClr val="0000FF"/>
                </a:solidFill>
              </a:rPr>
              <a:t>力</a:t>
            </a:r>
            <a:endParaRPr lang="en-US" altLang="ja-JP" b="1" dirty="0">
              <a:solidFill>
                <a:srgbClr val="0000FF"/>
              </a:solidFill>
            </a:endParaRPr>
          </a:p>
          <a:p>
            <a:pPr marL="0" indent="0">
              <a:lnSpc>
                <a:spcPts val="4000"/>
              </a:lnSpc>
              <a:buFontTx/>
              <a:buNone/>
              <a:defRPr/>
            </a:pPr>
            <a:r>
              <a:rPr lang="ja-JP" altLang="en-US" sz="2800" b="1" dirty="0"/>
              <a:t>　　</a:t>
            </a:r>
            <a:r>
              <a:rPr lang="ja-JP" altLang="ja-JP" sz="2800" b="1" dirty="0"/>
              <a:t>（</a:t>
            </a:r>
            <a:r>
              <a:rPr lang="ja-JP" altLang="en-US" sz="2800" b="1" dirty="0"/>
              <a:t>ブレインエネルギーの活性</a:t>
            </a:r>
            <a:r>
              <a:rPr lang="ja-JP" altLang="ja-JP" sz="2800" b="1" dirty="0"/>
              <a:t>化）</a:t>
            </a:r>
          </a:p>
          <a:p>
            <a:pPr marL="0" indent="0">
              <a:lnSpc>
                <a:spcPts val="1000"/>
              </a:lnSpc>
              <a:buFontTx/>
              <a:buNone/>
              <a:defRPr/>
            </a:pPr>
            <a:r>
              <a:rPr lang="en-US" altLang="ja-JP" sz="2800" dirty="0"/>
              <a:t> </a:t>
            </a:r>
            <a:endParaRPr lang="ja-JP" altLang="ja-JP" sz="2800" dirty="0"/>
          </a:p>
          <a:p>
            <a:pPr marL="0" indent="0">
              <a:lnSpc>
                <a:spcPts val="4000"/>
              </a:lnSpc>
              <a:buFontTx/>
              <a:buNone/>
              <a:defRPr/>
            </a:pPr>
            <a:r>
              <a:rPr lang="ja-JP" altLang="ja-JP" b="1" dirty="0">
                <a:solidFill>
                  <a:srgbClr val="FF00FF"/>
                </a:solidFill>
              </a:rPr>
              <a:t>「心」</a:t>
            </a:r>
            <a:r>
              <a:rPr lang="ja-JP" altLang="ja-JP" dirty="0">
                <a:solidFill>
                  <a:srgbClr val="FF00FF"/>
                </a:solidFill>
              </a:rPr>
              <a:t>…</a:t>
            </a:r>
            <a:r>
              <a:rPr lang="ja-JP" altLang="ja-JP" b="1" dirty="0">
                <a:solidFill>
                  <a:srgbClr val="FF00FF"/>
                </a:solidFill>
              </a:rPr>
              <a:t>感情の調和と</a:t>
            </a:r>
            <a:r>
              <a:rPr lang="ja-JP" altLang="en-US" b="1" dirty="0">
                <a:solidFill>
                  <a:srgbClr val="FF00FF"/>
                </a:solidFill>
              </a:rPr>
              <a:t>共振共鳴力</a:t>
            </a:r>
            <a:endParaRPr lang="en-US" altLang="ja-JP" b="1" dirty="0">
              <a:solidFill>
                <a:srgbClr val="FF00FF"/>
              </a:solidFill>
            </a:endParaRPr>
          </a:p>
          <a:p>
            <a:pPr marL="0" indent="0">
              <a:lnSpc>
                <a:spcPts val="4000"/>
              </a:lnSpc>
              <a:buFontTx/>
              <a:buNone/>
              <a:defRPr/>
            </a:pPr>
            <a:r>
              <a:rPr lang="ja-JP" altLang="en-US" sz="2800" dirty="0"/>
              <a:t>　　</a:t>
            </a:r>
            <a:r>
              <a:rPr lang="ja-JP" altLang="ja-JP" sz="2800" b="1" dirty="0"/>
              <a:t>（ハートエネルギーの活性化）</a:t>
            </a:r>
          </a:p>
          <a:p>
            <a:pPr marL="0" indent="0">
              <a:lnSpc>
                <a:spcPts val="1000"/>
              </a:lnSpc>
              <a:buFontTx/>
              <a:buNone/>
              <a:defRPr/>
            </a:pPr>
            <a:endParaRPr lang="ja-JP" altLang="ja-JP" sz="2800" dirty="0"/>
          </a:p>
          <a:p>
            <a:pPr marL="0" indent="0">
              <a:lnSpc>
                <a:spcPts val="4000"/>
              </a:lnSpc>
              <a:buFontTx/>
              <a:buNone/>
              <a:defRPr/>
            </a:pPr>
            <a:r>
              <a:rPr lang="ja-JP" altLang="ja-JP" b="1" dirty="0">
                <a:solidFill>
                  <a:srgbClr val="FF6600"/>
                </a:solidFill>
              </a:rPr>
              <a:t>「体」</a:t>
            </a:r>
            <a:r>
              <a:rPr lang="ja-JP" altLang="ja-JP" dirty="0">
                <a:solidFill>
                  <a:srgbClr val="FF6600"/>
                </a:solidFill>
              </a:rPr>
              <a:t>…</a:t>
            </a:r>
            <a:r>
              <a:rPr lang="ja-JP" altLang="ja-JP" b="1" dirty="0">
                <a:solidFill>
                  <a:srgbClr val="FF6600"/>
                </a:solidFill>
              </a:rPr>
              <a:t>望む現実をつくる</a:t>
            </a:r>
            <a:r>
              <a:rPr lang="ja-JP" altLang="en-US" b="1" dirty="0">
                <a:solidFill>
                  <a:srgbClr val="FF6600"/>
                </a:solidFill>
              </a:rPr>
              <a:t>創造</a:t>
            </a:r>
            <a:r>
              <a:rPr lang="ja-JP" altLang="ja-JP" b="1" dirty="0">
                <a:solidFill>
                  <a:srgbClr val="FF6600"/>
                </a:solidFill>
              </a:rPr>
              <a:t>力</a:t>
            </a:r>
            <a:endParaRPr lang="en-US" altLang="ja-JP" b="1" dirty="0">
              <a:solidFill>
                <a:srgbClr val="FF6600"/>
              </a:solidFill>
            </a:endParaRPr>
          </a:p>
          <a:p>
            <a:pPr marL="0" indent="0">
              <a:lnSpc>
                <a:spcPts val="4000"/>
              </a:lnSpc>
              <a:buFontTx/>
              <a:buNone/>
              <a:defRPr/>
            </a:pPr>
            <a:r>
              <a:rPr lang="ja-JP" altLang="en-US" sz="2800" dirty="0"/>
              <a:t>　　</a:t>
            </a:r>
            <a:r>
              <a:rPr lang="ja-JP" altLang="ja-JP" sz="2800" b="1" dirty="0"/>
              <a:t>（ボディーエネルギーの活性化）</a:t>
            </a:r>
          </a:p>
          <a:p>
            <a:pPr>
              <a:defRPr/>
            </a:pPr>
            <a:endParaRPr lang="ja-JP" altLang="en-US" dirty="0"/>
          </a:p>
        </p:txBody>
      </p:sp>
      <p:pic>
        <p:nvPicPr>
          <p:cNvPr id="24580" name="Picture 4" descr="C:\Users\yamaoka\Desktop\「倍音ビューティーエクササイズ」\球体トーラス最終shs.jpg">
            <a:extLst>
              <a:ext uri="{FF2B5EF4-FFF2-40B4-BE49-F238E27FC236}">
                <a16:creationId xmlns:a16="http://schemas.microsoft.com/office/drawing/2014/main" id="{9DF02DAA-33E6-4A43-A666-B4095035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205038"/>
            <a:ext cx="37195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正方形/長方形 1">
            <a:extLst>
              <a:ext uri="{FF2B5EF4-FFF2-40B4-BE49-F238E27FC236}">
                <a16:creationId xmlns:a16="http://schemas.microsoft.com/office/drawing/2014/main" id="{B607BAAE-5874-1245-8730-2CCF2400F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2516188"/>
            <a:ext cx="48434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 b="1">
                <a:solidFill>
                  <a:srgbClr val="FF0000"/>
                </a:solidFill>
              </a:rPr>
              <a:t>トーラスワーク</a:t>
            </a:r>
            <a:endParaRPr lang="en-US" altLang="ja-JP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 b="1">
                <a:solidFill>
                  <a:srgbClr val="FF0000"/>
                </a:solidFill>
              </a:rPr>
              <a:t>レクチャー</a:t>
            </a:r>
            <a:endParaRPr lang="en-US" altLang="ja-JP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B1EFB2-F063-4844-9E76-7E136011999E}"/>
              </a:ext>
            </a:extLst>
          </p:cNvPr>
          <p:cNvSpPr txBox="1"/>
          <p:nvPr/>
        </p:nvSpPr>
        <p:spPr>
          <a:xfrm>
            <a:off x="150813" y="260350"/>
            <a:ext cx="9344025" cy="6103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5400" b="1" dirty="0">
                <a:solidFill>
                  <a:srgbClr val="FF0000"/>
                </a:solidFill>
                <a:latin typeface="+mn-ea"/>
                <a:ea typeface="+mn-ea"/>
              </a:rPr>
              <a:t>アウェイカー（</a:t>
            </a:r>
            <a:r>
              <a:rPr lang="en-US" altLang="ja-JP" sz="5400" b="1" dirty="0">
                <a:solidFill>
                  <a:srgbClr val="FF0000"/>
                </a:solidFill>
                <a:latin typeface="+mn-ea"/>
                <a:ea typeface="+mn-ea"/>
              </a:rPr>
              <a:t>AWAKER</a:t>
            </a:r>
            <a:r>
              <a:rPr lang="ja-JP" altLang="en-US" sz="54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ja-JP" altLang="en-US" sz="5400" b="1" dirty="0">
                <a:latin typeface="+mn-ea"/>
                <a:ea typeface="+mn-ea"/>
              </a:rPr>
              <a:t>とは、</a:t>
            </a:r>
            <a:endParaRPr lang="en-US" altLang="ja-JP" sz="5400" b="1" dirty="0">
              <a:latin typeface="+mn-ea"/>
              <a:ea typeface="+mn-ea"/>
            </a:endParaRPr>
          </a:p>
          <a:p>
            <a:pPr algn="ctr">
              <a:lnSpc>
                <a:spcPts val="3500"/>
              </a:lnSpc>
              <a:defRPr/>
            </a:pPr>
            <a:endParaRPr lang="en-US" altLang="ja-JP" sz="5400" b="1" dirty="0">
              <a:latin typeface="+mn-ea"/>
              <a:ea typeface="+mn-ea"/>
            </a:endParaRPr>
          </a:p>
          <a:p>
            <a:pPr algn="ctr">
              <a:defRPr/>
            </a:pPr>
            <a:r>
              <a:rPr lang="ja-JP" altLang="en-US" sz="5400" b="1" dirty="0">
                <a:solidFill>
                  <a:srgbClr val="FF0000"/>
                </a:solidFill>
                <a:latin typeface="+mn-ea"/>
                <a:ea typeface="+mn-ea"/>
              </a:rPr>
              <a:t>「脳と心と体」</a:t>
            </a:r>
            <a:r>
              <a:rPr lang="ja-JP" altLang="en-US" sz="5400" b="1" dirty="0">
                <a:latin typeface="+mn-ea"/>
                <a:ea typeface="+mn-ea"/>
              </a:rPr>
              <a:t>を活性化し、</a:t>
            </a:r>
            <a:endParaRPr lang="en-US" altLang="ja-JP" sz="5400" b="1" dirty="0">
              <a:latin typeface="+mn-ea"/>
              <a:ea typeface="+mn-ea"/>
            </a:endParaRPr>
          </a:p>
          <a:p>
            <a:pPr algn="ctr">
              <a:lnSpc>
                <a:spcPts val="1000"/>
              </a:lnSpc>
              <a:defRPr/>
            </a:pPr>
            <a:endParaRPr lang="en-US" altLang="ja-JP" sz="5400" b="1" dirty="0">
              <a:latin typeface="+mn-ea"/>
              <a:ea typeface="+mn-ea"/>
            </a:endParaRPr>
          </a:p>
          <a:p>
            <a:pPr algn="ctr">
              <a:defRPr/>
            </a:pPr>
            <a:r>
              <a:rPr lang="ja-JP" altLang="en-US" sz="5400" b="1" dirty="0">
                <a:latin typeface="+mn-ea"/>
                <a:ea typeface="+mn-ea"/>
              </a:rPr>
              <a:t>生まれてきた目的と</a:t>
            </a:r>
            <a:endParaRPr lang="en-US" altLang="ja-JP" sz="5400" b="1" dirty="0">
              <a:latin typeface="+mn-ea"/>
              <a:ea typeface="+mn-ea"/>
            </a:endParaRPr>
          </a:p>
          <a:p>
            <a:pPr algn="ctr">
              <a:defRPr/>
            </a:pPr>
            <a:r>
              <a:rPr lang="ja-JP" altLang="en-US" sz="5400" b="1" dirty="0">
                <a:latin typeface="+mn-ea"/>
                <a:ea typeface="+mn-ea"/>
              </a:rPr>
              <a:t>本当の才能に</a:t>
            </a:r>
            <a:r>
              <a:rPr lang="ja-JP" altLang="en-US" sz="5400" b="1" dirty="0">
                <a:solidFill>
                  <a:srgbClr val="FF0000"/>
                </a:solidFill>
                <a:latin typeface="+mn-ea"/>
                <a:ea typeface="+mn-ea"/>
              </a:rPr>
              <a:t>目覚め</a:t>
            </a:r>
            <a:r>
              <a:rPr lang="ja-JP" altLang="en-US" sz="5400" b="1" dirty="0">
                <a:latin typeface="+mn-ea"/>
                <a:ea typeface="+mn-ea"/>
              </a:rPr>
              <a:t>、</a:t>
            </a:r>
            <a:endParaRPr lang="en-US" altLang="ja-JP" sz="5400" b="1" dirty="0">
              <a:latin typeface="+mn-ea"/>
              <a:ea typeface="+mn-ea"/>
            </a:endParaRPr>
          </a:p>
          <a:p>
            <a:pPr algn="ctr">
              <a:lnSpc>
                <a:spcPts val="3500"/>
              </a:lnSpc>
              <a:defRPr/>
            </a:pPr>
            <a:endParaRPr lang="en-US" altLang="ja-JP" sz="5400" b="1" dirty="0">
              <a:latin typeface="+mn-ea"/>
              <a:ea typeface="+mn-ea"/>
            </a:endParaRPr>
          </a:p>
          <a:p>
            <a:pPr algn="ctr">
              <a:defRPr/>
            </a:pPr>
            <a:r>
              <a:rPr lang="ja-JP" altLang="en-US" sz="5400" b="1" dirty="0">
                <a:latin typeface="+mn-ea"/>
                <a:ea typeface="+mn-ea"/>
              </a:rPr>
              <a:t>それを活かして</a:t>
            </a:r>
            <a:endParaRPr lang="en-US" altLang="ja-JP" sz="5400" b="1" dirty="0">
              <a:latin typeface="+mn-ea"/>
              <a:ea typeface="+mn-ea"/>
            </a:endParaRPr>
          </a:p>
          <a:p>
            <a:pPr algn="ctr">
              <a:defRPr/>
            </a:pPr>
            <a:r>
              <a:rPr lang="ja-JP" altLang="en-US" sz="5400" b="1" dirty="0">
                <a:solidFill>
                  <a:srgbClr val="FF0000"/>
                </a:solidFill>
                <a:latin typeface="+mn-ea"/>
                <a:ea typeface="+mn-ea"/>
              </a:rPr>
              <a:t>自他ともに幸せに生きる人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>
            <a:extLst>
              <a:ext uri="{FF2B5EF4-FFF2-40B4-BE49-F238E27FC236}">
                <a16:creationId xmlns:a16="http://schemas.microsoft.com/office/drawing/2014/main" id="{F6B9D672-C9C3-2745-B9EA-BBBB4EEFE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050" y="1052513"/>
            <a:ext cx="9290050" cy="461962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ja-JP" altLang="en-US" sz="7200" b="1"/>
              <a:t>本当に望む願望を</a:t>
            </a:r>
            <a:br>
              <a:rPr lang="en-US" altLang="ja-JP" sz="7200" b="1"/>
            </a:br>
            <a:br>
              <a:rPr lang="en-US" altLang="ja-JP" sz="7200" b="1"/>
            </a:br>
            <a:r>
              <a:rPr lang="ja-JP" altLang="en-US" sz="7200" b="1"/>
              <a:t>明確にする</a:t>
            </a:r>
            <a:br>
              <a:rPr lang="en-US" altLang="ja-JP" sz="7200" b="1">
                <a:solidFill>
                  <a:srgbClr val="FF3399"/>
                </a:solidFill>
              </a:rPr>
            </a:br>
            <a:br>
              <a:rPr lang="en-US" altLang="ja-JP" sz="7200" b="1">
                <a:solidFill>
                  <a:srgbClr val="FF3399"/>
                </a:solidFill>
              </a:rPr>
            </a:br>
            <a:r>
              <a:rPr lang="ja-JP" altLang="en-US" sz="7200" b="1">
                <a:solidFill>
                  <a:srgbClr val="FF0000"/>
                </a:solidFill>
              </a:rPr>
              <a:t>「イメージワーク」</a:t>
            </a:r>
            <a:endParaRPr lang="ja-JP" altLang="en-US" sz="7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9" name="Oval 19">
            <a:extLst>
              <a:ext uri="{FF2B5EF4-FFF2-40B4-BE49-F238E27FC236}">
                <a16:creationId xmlns:a16="http://schemas.microsoft.com/office/drawing/2014/main" id="{B8D3734B-C2AE-4449-8E37-8DEE5A1EA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4440238"/>
            <a:ext cx="3240087" cy="788987"/>
          </a:xfrm>
          <a:prstGeom prst="ellipse">
            <a:avLst/>
          </a:prstGeom>
          <a:solidFill>
            <a:srgbClr val="FF99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40980" name="Oval 20">
            <a:extLst>
              <a:ext uri="{FF2B5EF4-FFF2-40B4-BE49-F238E27FC236}">
                <a16:creationId xmlns:a16="http://schemas.microsoft.com/office/drawing/2014/main" id="{5EDC5D8B-D3EC-124F-AFB9-909BF5074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4991100"/>
            <a:ext cx="3095625" cy="700088"/>
          </a:xfrm>
          <a:prstGeom prst="ellipse">
            <a:avLst/>
          </a:prstGeom>
          <a:solidFill>
            <a:srgbClr val="FF99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40981" name="Oval 21">
            <a:extLst>
              <a:ext uri="{FF2B5EF4-FFF2-40B4-BE49-F238E27FC236}">
                <a16:creationId xmlns:a16="http://schemas.microsoft.com/office/drawing/2014/main" id="{0520681B-1750-2E41-B271-45F209CB2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4508500"/>
            <a:ext cx="2865438" cy="703263"/>
          </a:xfrm>
          <a:prstGeom prst="ellipse">
            <a:avLst/>
          </a:prstGeom>
          <a:solidFill>
            <a:srgbClr val="FF99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40984" name="Oval 24">
            <a:extLst>
              <a:ext uri="{FF2B5EF4-FFF2-40B4-BE49-F238E27FC236}">
                <a16:creationId xmlns:a16="http://schemas.microsoft.com/office/drawing/2014/main" id="{EF66C707-8D37-6A4C-81CE-1A00D4A1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773238"/>
            <a:ext cx="3044825" cy="688975"/>
          </a:xfrm>
          <a:prstGeom prst="ellipse">
            <a:avLst/>
          </a:prstGeom>
          <a:solidFill>
            <a:srgbClr val="FF99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40977" name="Oval 17">
            <a:extLst>
              <a:ext uri="{FF2B5EF4-FFF2-40B4-BE49-F238E27FC236}">
                <a16:creationId xmlns:a16="http://schemas.microsoft.com/office/drawing/2014/main" id="{D0466625-C60E-624B-BB53-CA2A4574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2060575"/>
            <a:ext cx="2663825" cy="695325"/>
          </a:xfrm>
          <a:prstGeom prst="ellipse">
            <a:avLst/>
          </a:prstGeom>
          <a:solidFill>
            <a:srgbClr val="FF99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B75AA346-C9FD-A948-BC3F-3BA8FB8CF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17475"/>
            <a:ext cx="9985375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50000"/>
              </a:spcBef>
              <a:buFontTx/>
              <a:buNone/>
            </a:pPr>
            <a:r>
              <a:rPr lang="ja-JP" altLang="en-US" sz="4000">
                <a:solidFill>
                  <a:srgbClr val="FF0000"/>
                </a:solidFill>
                <a:ea typeface="HGP創英角ｺﾞｼｯｸUB" panose="020B0900000000000000" pitchFamily="34" charset="-128"/>
              </a:rPr>
              <a:t>“想像力こそ創造力！”</a:t>
            </a:r>
            <a:endParaRPr lang="en-US" altLang="ja-JP" sz="3600">
              <a:ea typeface="HGP創英角ｺﾞｼｯｸUB" panose="020B0900000000000000" pitchFamily="34" charset="-128"/>
            </a:endParaRPr>
          </a:p>
          <a:p>
            <a:pPr algn="ctr" eaLnBrk="1" hangingPunct="1">
              <a:lnSpc>
                <a:spcPts val="4000"/>
              </a:lnSpc>
              <a:spcBef>
                <a:spcPct val="50000"/>
              </a:spcBef>
              <a:buFontTx/>
              <a:buNone/>
            </a:pPr>
            <a:r>
              <a:rPr lang="ja-JP" altLang="en-US">
                <a:ea typeface="HGP創英角ｺﾞｼｯｸUB" panose="020B0900000000000000" pitchFamily="34" charset="-128"/>
              </a:rPr>
              <a:t>望む状態を</a:t>
            </a:r>
            <a:r>
              <a:rPr lang="ja-JP" altLang="en-US">
                <a:solidFill>
                  <a:srgbClr val="FF0000"/>
                </a:solidFill>
                <a:ea typeface="HGP創英角ｺﾞｼｯｸUB" panose="020B0900000000000000" pitchFamily="34" charset="-128"/>
              </a:rPr>
              <a:t>想像</a:t>
            </a:r>
            <a:r>
              <a:rPr lang="ja-JP" altLang="en-US">
                <a:ea typeface="HGP創英角ｺﾞｼｯｸUB" panose="020B0900000000000000" pitchFamily="34" charset="-128"/>
              </a:rPr>
              <a:t>できれば、現実はその方向へ</a:t>
            </a:r>
            <a:r>
              <a:rPr lang="ja-JP" altLang="en-US">
                <a:solidFill>
                  <a:srgbClr val="FF0000"/>
                </a:solidFill>
                <a:ea typeface="HGP創英角ｺﾞｼｯｸUB" panose="020B0900000000000000" pitchFamily="34" charset="-128"/>
              </a:rPr>
              <a:t>創造</a:t>
            </a:r>
            <a:r>
              <a:rPr lang="ja-JP" altLang="en-US">
                <a:ea typeface="HGP創英角ｺﾞｼｯｸUB" panose="020B0900000000000000" pitchFamily="34" charset="-128"/>
              </a:rPr>
              <a:t>される！</a:t>
            </a:r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06C7D5EA-40F9-5A4F-A664-C0C1770D33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6875" y="4005263"/>
            <a:ext cx="974725" cy="503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DF2AC1AD-B607-E547-B2D6-0FF3F1091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1063" y="4005263"/>
            <a:ext cx="1079500" cy="647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F240AE01-027D-3345-B5C2-788516677C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1063" y="2636838"/>
            <a:ext cx="936625" cy="600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969" name="Line 9">
            <a:extLst>
              <a:ext uri="{FF2B5EF4-FFF2-40B4-BE49-F238E27FC236}">
                <a16:creationId xmlns:a16="http://schemas.microsoft.com/office/drawing/2014/main" id="{D25F7FE0-D8B6-B24A-BD60-3C833A7228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49538" y="2636838"/>
            <a:ext cx="1008062" cy="647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970" name="Line 10">
            <a:extLst>
              <a:ext uri="{FF2B5EF4-FFF2-40B4-BE49-F238E27FC236}">
                <a16:creationId xmlns:a16="http://schemas.microsoft.com/office/drawing/2014/main" id="{233F4950-CB26-0C4D-854E-959E6EF2E0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81563" y="2420938"/>
            <a:ext cx="22225" cy="7207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971" name="WordArt 11">
            <a:extLst>
              <a:ext uri="{FF2B5EF4-FFF2-40B4-BE49-F238E27FC236}">
                <a16:creationId xmlns:a16="http://schemas.microsoft.com/office/drawing/2014/main" id="{E43DE105-ABB5-FC42-8AAB-E9ADC0D34E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4875" y="2241550"/>
            <a:ext cx="1917700" cy="346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ビジネス</a:t>
            </a:r>
          </a:p>
        </p:txBody>
      </p:sp>
      <p:sp>
        <p:nvSpPr>
          <p:cNvPr id="40972" name="WordArt 12">
            <a:extLst>
              <a:ext uri="{FF2B5EF4-FFF2-40B4-BE49-F238E27FC236}">
                <a16:creationId xmlns:a16="http://schemas.microsoft.com/office/drawing/2014/main" id="{EE1BA03A-1429-0C45-A12F-EFBB871B1E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9838" y="1941513"/>
            <a:ext cx="2232025" cy="3444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願望実現</a:t>
            </a:r>
          </a:p>
        </p:txBody>
      </p:sp>
      <p:sp>
        <p:nvSpPr>
          <p:cNvPr id="40973" name="WordArt 13">
            <a:extLst>
              <a:ext uri="{FF2B5EF4-FFF2-40B4-BE49-F238E27FC236}">
                <a16:creationId xmlns:a16="http://schemas.microsoft.com/office/drawing/2014/main" id="{CED23C7F-1228-9D44-92A2-0281EDED82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31025" y="4676775"/>
            <a:ext cx="2101850" cy="376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趣味･芸術</a:t>
            </a:r>
          </a:p>
        </p:txBody>
      </p:sp>
      <p:sp>
        <p:nvSpPr>
          <p:cNvPr id="40974" name="WordArt 14">
            <a:extLst>
              <a:ext uri="{FF2B5EF4-FFF2-40B4-BE49-F238E27FC236}">
                <a16:creationId xmlns:a16="http://schemas.microsoft.com/office/drawing/2014/main" id="{F2403C6E-41C3-A242-9681-9E669CA425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9463" y="4667250"/>
            <a:ext cx="2373312" cy="3921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学習･スポーツ</a:t>
            </a:r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FF057DB8-3987-CD4A-9484-F203CE50B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4076700"/>
            <a:ext cx="20637" cy="936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976" name="WordArt 16">
            <a:extLst>
              <a:ext uri="{FF2B5EF4-FFF2-40B4-BE49-F238E27FC236}">
                <a16:creationId xmlns:a16="http://schemas.microsoft.com/office/drawing/2014/main" id="{9051C665-5F4F-9E4C-BE84-01A7BAF790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33825" y="5164138"/>
            <a:ext cx="2273300" cy="339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美容･健康</a:t>
            </a:r>
          </a:p>
        </p:txBody>
      </p:sp>
      <p:sp>
        <p:nvSpPr>
          <p:cNvPr id="40978" name="Oval 18">
            <a:extLst>
              <a:ext uri="{FF2B5EF4-FFF2-40B4-BE49-F238E27FC236}">
                <a16:creationId xmlns:a16="http://schemas.microsoft.com/office/drawing/2014/main" id="{E67F390E-4B4A-0846-A1A0-767ADF960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3268663"/>
            <a:ext cx="2786062" cy="703262"/>
          </a:xfrm>
          <a:prstGeom prst="ellipse">
            <a:avLst/>
          </a:prstGeom>
          <a:solidFill>
            <a:srgbClr val="FF99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40982" name="Oval 22">
            <a:extLst>
              <a:ext uri="{FF2B5EF4-FFF2-40B4-BE49-F238E27FC236}">
                <a16:creationId xmlns:a16="http://schemas.microsoft.com/office/drawing/2014/main" id="{B865FFFC-933D-2D44-BF2D-D597E9EDF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8" y="3246438"/>
            <a:ext cx="2714625" cy="749300"/>
          </a:xfrm>
          <a:prstGeom prst="ellipse">
            <a:avLst/>
          </a:prstGeom>
          <a:solidFill>
            <a:srgbClr val="FF99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40983" name="Oval 23">
            <a:extLst>
              <a:ext uri="{FF2B5EF4-FFF2-40B4-BE49-F238E27FC236}">
                <a16:creationId xmlns:a16="http://schemas.microsoft.com/office/drawing/2014/main" id="{23F289F5-68C3-0447-A719-EE32A275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2033588"/>
            <a:ext cx="3243262" cy="696912"/>
          </a:xfrm>
          <a:prstGeom prst="ellipse">
            <a:avLst/>
          </a:prstGeom>
          <a:solidFill>
            <a:srgbClr val="FF99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40985" name="Line 25">
            <a:extLst>
              <a:ext uri="{FF2B5EF4-FFF2-40B4-BE49-F238E27FC236}">
                <a16:creationId xmlns:a16="http://schemas.microsoft.com/office/drawing/2014/main" id="{DEE1B7EC-21B2-9F42-8927-27B4FC6C09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92413" y="3573463"/>
            <a:ext cx="3429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986" name="WordArt 26">
            <a:extLst>
              <a:ext uri="{FF2B5EF4-FFF2-40B4-BE49-F238E27FC236}">
                <a16:creationId xmlns:a16="http://schemas.microsoft.com/office/drawing/2014/main" id="{6A9FD4AC-69E1-BE4D-9513-0BC566791C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9600" y="2211388"/>
            <a:ext cx="2252663" cy="3476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人間関係</a:t>
            </a:r>
          </a:p>
        </p:txBody>
      </p:sp>
      <p:sp>
        <p:nvSpPr>
          <p:cNvPr id="40987" name="Oval 27">
            <a:extLst>
              <a:ext uri="{FF2B5EF4-FFF2-40B4-BE49-F238E27FC236}">
                <a16:creationId xmlns:a16="http://schemas.microsoft.com/office/drawing/2014/main" id="{E15536CA-EC8D-D448-9057-0031D4F83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025" y="3154363"/>
            <a:ext cx="3665538" cy="911225"/>
          </a:xfrm>
          <a:prstGeom prst="ellipse">
            <a:avLst/>
          </a:prstGeom>
          <a:solidFill>
            <a:srgbClr val="FF99CC">
              <a:alpha val="89803"/>
            </a:srgbClr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40988" name="WordArt 28">
            <a:extLst>
              <a:ext uri="{FF2B5EF4-FFF2-40B4-BE49-F238E27FC236}">
                <a16:creationId xmlns:a16="http://schemas.microsoft.com/office/drawing/2014/main" id="{F249FC12-6CA9-894E-9308-6DE87212DA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13138" y="3416300"/>
            <a:ext cx="2879725" cy="374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sz="1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イメージパワー</a:t>
            </a:r>
          </a:p>
        </p:txBody>
      </p:sp>
      <p:sp>
        <p:nvSpPr>
          <p:cNvPr id="40989" name="WordArt 29">
            <a:extLst>
              <a:ext uri="{FF2B5EF4-FFF2-40B4-BE49-F238E27FC236}">
                <a16:creationId xmlns:a16="http://schemas.microsoft.com/office/drawing/2014/main" id="{A399597A-2F9A-414F-95B1-47E7B88B73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400" y="3429000"/>
            <a:ext cx="2217738" cy="376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脳力開発</a:t>
            </a:r>
          </a:p>
        </p:txBody>
      </p:sp>
      <p:sp>
        <p:nvSpPr>
          <p:cNvPr id="40990" name="WordArt 30">
            <a:extLst>
              <a:ext uri="{FF2B5EF4-FFF2-40B4-BE49-F238E27FC236}">
                <a16:creationId xmlns:a16="http://schemas.microsoft.com/office/drawing/2014/main" id="{246C7E5B-2ADB-8149-A399-406D402CE9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35838" y="3444875"/>
            <a:ext cx="2087562" cy="346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34" charset="-128"/>
              </a:rPr>
              <a:t>家事･育児</a:t>
            </a:r>
          </a:p>
        </p:txBody>
      </p:sp>
      <p:sp>
        <p:nvSpPr>
          <p:cNvPr id="40968" name="Line 8">
            <a:extLst>
              <a:ext uri="{FF2B5EF4-FFF2-40B4-BE49-F238E27FC236}">
                <a16:creationId xmlns:a16="http://schemas.microsoft.com/office/drawing/2014/main" id="{D084DA57-5503-1D45-92A5-51C3E04537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3225" y="3573463"/>
            <a:ext cx="3429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7677" name="テキスト ボックス 1">
            <a:extLst>
              <a:ext uri="{FF2B5EF4-FFF2-40B4-BE49-F238E27FC236}">
                <a16:creationId xmlns:a16="http://schemas.microsoft.com/office/drawing/2014/main" id="{CD84CE26-5704-6442-BD57-D03D850214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880100"/>
            <a:ext cx="9461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9" grpId="0" animBg="1"/>
      <p:bldP spid="40980" grpId="0" animBg="1"/>
      <p:bldP spid="40981" grpId="0" animBg="1"/>
      <p:bldP spid="40984" grpId="0" animBg="1"/>
      <p:bldP spid="40977" grpId="0" animBg="1"/>
      <p:bldP spid="40964" grpId="0"/>
      <p:bldP spid="40978" grpId="0" animBg="1"/>
      <p:bldP spid="40982" grpId="0" animBg="1"/>
      <p:bldP spid="40983" grpId="0" animBg="1"/>
      <p:bldP spid="409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yamaoka\Desktop\USBバックアップ20130125\イメージ気功１\イラスト集\第1章イラスト\8s.jpg">
            <a:extLst>
              <a:ext uri="{FF2B5EF4-FFF2-40B4-BE49-F238E27FC236}">
                <a16:creationId xmlns:a16="http://schemas.microsoft.com/office/drawing/2014/main" id="{9961132D-8DFD-9943-A248-90C6A8681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1989138"/>
            <a:ext cx="3240087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正方形/長方形 1">
            <a:extLst>
              <a:ext uri="{FF2B5EF4-FFF2-40B4-BE49-F238E27FC236}">
                <a16:creationId xmlns:a16="http://schemas.microsoft.com/office/drawing/2014/main" id="{30EDC00F-058C-704E-A35B-0F4CD9DBA14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25400"/>
            <a:ext cx="86614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正方形/長方形 2">
            <a:extLst>
              <a:ext uri="{FF2B5EF4-FFF2-40B4-BE49-F238E27FC236}">
                <a16:creationId xmlns:a16="http://schemas.microsoft.com/office/drawing/2014/main" id="{7636A8E7-C18C-9A43-A82D-4303CA7D13C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723900"/>
            <a:ext cx="5321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D:\20190110アウェイカーPJ説明会\☆説明会関連\フューチャーチューニング.png">
            <a:extLst>
              <a:ext uri="{FF2B5EF4-FFF2-40B4-BE49-F238E27FC236}">
                <a16:creationId xmlns:a16="http://schemas.microsoft.com/office/drawing/2014/main" id="{17ED28F4-B388-5347-8C51-83D524C7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136525"/>
            <a:ext cx="489585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>
            <a:extLst>
              <a:ext uri="{FF2B5EF4-FFF2-40B4-BE49-F238E27FC236}">
                <a16:creationId xmlns:a16="http://schemas.microsoft.com/office/drawing/2014/main" id="{8152E8ED-4349-C34C-B5FC-D7AA87B5E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-171450"/>
            <a:ext cx="9410700" cy="1143000"/>
          </a:xfrm>
        </p:spPr>
        <p:txBody>
          <a:bodyPr/>
          <a:lstStyle/>
          <a:p>
            <a:r>
              <a:rPr lang="ja-JP" altLang="en-US">
                <a:solidFill>
                  <a:srgbClr val="FF0000"/>
                </a:solidFill>
              </a:rPr>
              <a:t>望む未来（パラレルワールド）と繋がる</a:t>
            </a:r>
          </a:p>
        </p:txBody>
      </p:sp>
      <p:pic>
        <p:nvPicPr>
          <p:cNvPr id="30723" name="図 3">
            <a:extLst>
              <a:ext uri="{FF2B5EF4-FFF2-40B4-BE49-F238E27FC236}">
                <a16:creationId xmlns:a16="http://schemas.microsoft.com/office/drawing/2014/main" id="{3C451689-6C91-B24E-B3D2-65179598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38" y="793750"/>
            <a:ext cx="12484101" cy="753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図 6">
            <a:extLst>
              <a:ext uri="{FF2B5EF4-FFF2-40B4-BE49-F238E27FC236}">
                <a16:creationId xmlns:a16="http://schemas.microsoft.com/office/drawing/2014/main" id="{563749CC-2111-6E44-8C57-3F1C16132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765175"/>
            <a:ext cx="4583113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正方形/長方形 3">
            <a:extLst>
              <a:ext uri="{FF2B5EF4-FFF2-40B4-BE49-F238E27FC236}">
                <a16:creationId xmlns:a16="http://schemas.microsoft.com/office/drawing/2014/main" id="{59DCBDB8-7488-6E4A-A708-97D43325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-60325"/>
            <a:ext cx="93456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solidFill>
                  <a:srgbClr val="FF00FF"/>
                </a:solidFill>
              </a:rPr>
              <a:t>願望実現力を高める</a:t>
            </a:r>
            <a:endParaRPr lang="en-US" altLang="ja-JP" sz="4400">
              <a:solidFill>
                <a:srgbClr val="FF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solidFill>
                  <a:srgbClr val="FF0066"/>
                </a:solidFill>
              </a:rPr>
              <a:t>「映像・感情・体感」</a:t>
            </a:r>
            <a:r>
              <a:rPr lang="ja-JP" altLang="en-US" sz="4400">
                <a:solidFill>
                  <a:srgbClr val="FF00FF"/>
                </a:solidFill>
              </a:rPr>
              <a:t>の３つのイメージ</a:t>
            </a:r>
          </a:p>
        </p:txBody>
      </p:sp>
      <p:sp>
        <p:nvSpPr>
          <p:cNvPr id="31747" name="正方形/長方形 4">
            <a:extLst>
              <a:ext uri="{FF2B5EF4-FFF2-40B4-BE49-F238E27FC236}">
                <a16:creationId xmlns:a16="http://schemas.microsoft.com/office/drawing/2014/main" id="{1B7414A8-2E81-6C4B-8BC5-2B41540C6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1243013"/>
            <a:ext cx="6913562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rgbClr val="4502BE"/>
                </a:solidFill>
              </a:rPr>
              <a:t>①映像イメージ</a:t>
            </a:r>
            <a:endParaRPr lang="en-US" altLang="ja-JP" sz="3600" b="1">
              <a:solidFill>
                <a:srgbClr val="4502BE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/>
              <a:t>　 　</a:t>
            </a:r>
            <a:r>
              <a:rPr lang="ja-JP" altLang="en-US" b="1"/>
              <a:t>鮮明にイメージした映像を</a:t>
            </a:r>
            <a:endParaRPr lang="en-US" altLang="ja-JP" b="1"/>
          </a:p>
          <a:p>
            <a:pPr eaLnBrk="1" hangingPunct="1">
              <a:lnSpc>
                <a:spcPts val="5275"/>
              </a:lnSpc>
              <a:spcBef>
                <a:spcPct val="0"/>
              </a:spcBef>
              <a:buFontTx/>
              <a:buNone/>
            </a:pPr>
            <a:r>
              <a:rPr lang="ja-JP" altLang="en-US" b="1"/>
              <a:t>　  想像の中で</a:t>
            </a:r>
            <a:r>
              <a:rPr lang="ja-JP" altLang="en-US" b="1">
                <a:solidFill>
                  <a:srgbClr val="4502BE"/>
                </a:solidFill>
              </a:rPr>
              <a:t>「脳」</a:t>
            </a:r>
            <a:r>
              <a:rPr lang="ja-JP" altLang="en-US" b="1"/>
              <a:t>で見る。</a:t>
            </a:r>
            <a:r>
              <a:rPr lang="ja-JP" altLang="en-US" sz="4400" b="1" u="sng">
                <a:solidFill>
                  <a:srgbClr val="FF0000"/>
                </a:solidFill>
              </a:rPr>
              <a:t>予見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endParaRPr lang="en-US" altLang="ja-JP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rgbClr val="00B050"/>
                </a:solidFill>
              </a:rPr>
              <a:t>②感情イメージ</a:t>
            </a:r>
            <a:endParaRPr lang="en-US" altLang="ja-JP" sz="3600" b="1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/>
              <a:t>    </a:t>
            </a:r>
            <a:r>
              <a:rPr lang="ja-JP" altLang="en-US" sz="2400" b="1"/>
              <a:t>　</a:t>
            </a:r>
            <a:r>
              <a:rPr lang="ja-JP" altLang="en-US" b="1"/>
              <a:t>ワクワク、ウキウキとイメージ</a:t>
            </a:r>
            <a:endParaRPr lang="en-US" altLang="ja-JP" b="1"/>
          </a:p>
          <a:p>
            <a:pPr eaLnBrk="1" hangingPunct="1">
              <a:lnSpc>
                <a:spcPts val="5275"/>
              </a:lnSpc>
              <a:spcBef>
                <a:spcPct val="0"/>
              </a:spcBef>
              <a:buFontTx/>
              <a:buNone/>
            </a:pPr>
            <a:r>
              <a:rPr lang="ja-JP" altLang="en-US" b="1"/>
              <a:t>　した感情を</a:t>
            </a:r>
            <a:r>
              <a:rPr lang="ja-JP" altLang="en-US" b="1">
                <a:solidFill>
                  <a:srgbClr val="00B050"/>
                </a:solidFill>
              </a:rPr>
              <a:t>「心」</a:t>
            </a:r>
            <a:r>
              <a:rPr lang="ja-JP" altLang="en-US" b="1"/>
              <a:t>で味わう。</a:t>
            </a:r>
            <a:r>
              <a:rPr lang="ja-JP" altLang="en-US" sz="4400" b="1" u="sng">
                <a:solidFill>
                  <a:srgbClr val="FF0000"/>
                </a:solidFill>
              </a:rPr>
              <a:t>予祝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endParaRPr lang="en-US" altLang="ja-JP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rgbClr val="FF0066"/>
                </a:solidFill>
              </a:rPr>
              <a:t>③体感イメージ</a:t>
            </a:r>
            <a:endParaRPr lang="en-US" altLang="ja-JP" sz="3600" b="1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/>
              <a:t>　　</a:t>
            </a:r>
            <a:r>
              <a:rPr lang="ja-JP" altLang="en-US" b="1"/>
              <a:t>イメージして湧いてきた想像</a:t>
            </a:r>
            <a:endParaRPr lang="en-US" altLang="ja-JP" b="1"/>
          </a:p>
          <a:p>
            <a:pPr eaLnBrk="1" hangingPunct="1">
              <a:lnSpc>
                <a:spcPts val="5275"/>
              </a:lnSpc>
              <a:spcBef>
                <a:spcPct val="0"/>
              </a:spcBef>
              <a:buFontTx/>
              <a:buNone/>
            </a:pPr>
            <a:r>
              <a:rPr lang="ja-JP" altLang="en-US" b="1"/>
              <a:t>　　の五感を</a:t>
            </a:r>
            <a:r>
              <a:rPr lang="ja-JP" altLang="en-US" b="1">
                <a:solidFill>
                  <a:srgbClr val="FF0066"/>
                </a:solidFill>
              </a:rPr>
              <a:t>「体」</a:t>
            </a:r>
            <a:r>
              <a:rPr lang="ja-JP" altLang="en-US" b="1"/>
              <a:t>で感じる。</a:t>
            </a:r>
            <a:r>
              <a:rPr lang="ja-JP" altLang="en-US" sz="4400" b="1" u="sng">
                <a:solidFill>
                  <a:srgbClr val="FF0000"/>
                </a:solidFill>
              </a:rPr>
              <a:t>予感</a:t>
            </a:r>
            <a:endParaRPr lang="ja-JP" altLang="en-US" sz="4400" u="sng">
              <a:solidFill>
                <a:srgbClr val="FF0000"/>
              </a:solidFill>
            </a:endParaRPr>
          </a:p>
        </p:txBody>
      </p:sp>
      <p:pic>
        <p:nvPicPr>
          <p:cNvPr id="31748" name="図 2">
            <a:extLst>
              <a:ext uri="{FF2B5EF4-FFF2-40B4-BE49-F238E27FC236}">
                <a16:creationId xmlns:a16="http://schemas.microsoft.com/office/drawing/2014/main" id="{E25DBFE7-15D9-B144-9EB1-75D86512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77988"/>
            <a:ext cx="36972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E037BE07-DE3F-544C-A01E-4C5CDC6A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38" y="-280988"/>
            <a:ext cx="10637838" cy="742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50BFE1-7C95-DA47-BC46-DB1D35EA3F94}"/>
              </a:ext>
            </a:extLst>
          </p:cNvPr>
          <p:cNvSpPr txBox="1"/>
          <p:nvPr/>
        </p:nvSpPr>
        <p:spPr>
          <a:xfrm>
            <a:off x="-90488" y="6091238"/>
            <a:ext cx="9942513" cy="1128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4400" b="1" dirty="0">
                <a:solidFill>
                  <a:schemeClr val="accent6"/>
                </a:solidFill>
                <a:ea typeface="ＭＳ Ｐゴシック" panose="020B0600070205080204" pitchFamily="50" charset="-128"/>
              </a:rPr>
              <a:t>「潜在意識」</a:t>
            </a:r>
            <a:r>
              <a:rPr lang="ja-JP" altLang="en-US" sz="4400" b="1" dirty="0">
                <a:ea typeface="ＭＳ Ｐゴシック" panose="020B0600070205080204" pitchFamily="50" charset="-128"/>
              </a:rPr>
              <a:t>と</a:t>
            </a:r>
            <a:r>
              <a:rPr lang="ja-JP" altLang="en-US" sz="44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「情報空間」</a:t>
            </a:r>
            <a:r>
              <a:rPr lang="ja-JP" altLang="en-US" sz="4400" b="1" dirty="0">
                <a:ea typeface="ＭＳ Ｐゴシック" panose="020B0600070205080204" pitchFamily="50" charset="-128"/>
              </a:rPr>
              <a:t>を書き換える！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>
            <a:extLst>
              <a:ext uri="{FF2B5EF4-FFF2-40B4-BE49-F238E27FC236}">
                <a16:creationId xmlns:a16="http://schemas.microsoft.com/office/drawing/2014/main" id="{B5EF3648-CC7A-594D-9857-0485883DF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050" y="1052513"/>
            <a:ext cx="9290050" cy="461962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ja-JP" altLang="en-US" sz="7200" b="1"/>
              <a:t>願望の実現を</a:t>
            </a:r>
            <a:br>
              <a:rPr lang="en-US" altLang="ja-JP" sz="7200" b="1"/>
            </a:br>
            <a:br>
              <a:rPr lang="en-US" altLang="ja-JP" sz="7200" b="1"/>
            </a:br>
            <a:r>
              <a:rPr lang="ja-JP" altLang="en-US" sz="7200" b="1"/>
              <a:t>加速・増幅する</a:t>
            </a:r>
            <a:br>
              <a:rPr lang="en-US" altLang="ja-JP" sz="7200" b="1">
                <a:solidFill>
                  <a:srgbClr val="FF3399"/>
                </a:solidFill>
              </a:rPr>
            </a:br>
            <a:br>
              <a:rPr lang="en-US" altLang="ja-JP" sz="7200" b="1">
                <a:solidFill>
                  <a:srgbClr val="FF3399"/>
                </a:solidFill>
              </a:rPr>
            </a:br>
            <a:r>
              <a:rPr lang="ja-JP" altLang="en-US" sz="7200" b="1">
                <a:solidFill>
                  <a:srgbClr val="FF0000"/>
                </a:solidFill>
              </a:rPr>
              <a:t>「エネルギーワーク」</a:t>
            </a:r>
            <a:endParaRPr lang="ja-JP" altLang="en-US" sz="7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正方形/長方形 2">
            <a:extLst>
              <a:ext uri="{FF2B5EF4-FFF2-40B4-BE49-F238E27FC236}">
                <a16:creationId xmlns:a16="http://schemas.microsoft.com/office/drawing/2014/main" id="{694F36AC-86A3-4440-8DF4-FDE4F3365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908050"/>
            <a:ext cx="921702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6600" b="1">
                <a:solidFill>
                  <a:srgbClr val="0070C0"/>
                </a:solidFill>
              </a:rPr>
              <a:t>理想のイメージ</a:t>
            </a:r>
            <a:r>
              <a:rPr lang="ja-JP" altLang="en-US" sz="6600" b="1"/>
              <a:t>の</a:t>
            </a:r>
            <a:endParaRPr lang="en-US" altLang="ja-JP" sz="66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6600" b="1">
                <a:solidFill>
                  <a:srgbClr val="FF0000"/>
                </a:solidFill>
              </a:rPr>
              <a:t>エネルギー</a:t>
            </a:r>
            <a:r>
              <a:rPr lang="en-US" altLang="ja-JP" sz="6600" b="1">
                <a:solidFill>
                  <a:srgbClr val="FF0000"/>
                </a:solidFill>
              </a:rPr>
              <a:t>(</a:t>
            </a:r>
            <a:r>
              <a:rPr lang="ja-JP" altLang="en-US" sz="6600" b="1">
                <a:solidFill>
                  <a:srgbClr val="FF0000"/>
                </a:solidFill>
              </a:rPr>
              <a:t>気</a:t>
            </a:r>
            <a:r>
              <a:rPr lang="en-US" altLang="ja-JP" sz="6600" b="1">
                <a:solidFill>
                  <a:srgbClr val="FF0000"/>
                </a:solidFill>
              </a:rPr>
              <a:t>)</a:t>
            </a:r>
            <a:r>
              <a:rPr lang="ja-JP" altLang="en-US" sz="6600" b="1"/>
              <a:t>を</a:t>
            </a:r>
            <a:br>
              <a:rPr lang="en-US" altLang="ja-JP" sz="6600" b="1"/>
            </a:br>
            <a:r>
              <a:rPr lang="ja-JP" altLang="en-US" sz="6600" b="1"/>
              <a:t>脳と心と体に</a:t>
            </a:r>
            <a:endParaRPr lang="en-US" altLang="ja-JP" sz="66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6600" b="1"/>
              <a:t>インストｰﾙすると、</a:t>
            </a:r>
            <a:endParaRPr lang="en-US" altLang="ja-JP" sz="66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6600" b="1">
                <a:solidFill>
                  <a:srgbClr val="FF0000"/>
                </a:solidFill>
              </a:rPr>
              <a:t>願望実現が加速する！</a:t>
            </a:r>
            <a:endParaRPr lang="en-US" altLang="ja-JP" sz="66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54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 b="1">
                <a:solidFill>
                  <a:srgbClr val="FF0000"/>
                </a:solidFill>
              </a:rPr>
              <a:t>　</a:t>
            </a:r>
            <a:endParaRPr lang="ja-JP" altLang="en-US" sz="54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図 4">
            <a:extLst>
              <a:ext uri="{FF2B5EF4-FFF2-40B4-BE49-F238E27FC236}">
                <a16:creationId xmlns:a16="http://schemas.microsoft.com/office/drawing/2014/main" id="{708527C2-CF55-184E-814E-95809A314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1700"/>
            <a:ext cx="88265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テキスト ボックス 1">
            <a:extLst>
              <a:ext uri="{FF2B5EF4-FFF2-40B4-BE49-F238E27FC236}">
                <a16:creationId xmlns:a16="http://schemas.microsoft.com/office/drawing/2014/main" id="{FE85562C-9F37-BF43-99C4-B8117782E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255588"/>
            <a:ext cx="8516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rgbClr val="7030A0"/>
                </a:solidFill>
              </a:rPr>
              <a:t>望む未来のイメージで気のボールをつくる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B19AB8-4FCF-7A4F-B6D8-5B714D5E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307975"/>
            <a:ext cx="9359900" cy="6426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ja-JP" altLang="en-US" sz="5400" b="1" dirty="0">
                <a:solidFill>
                  <a:srgbClr val="0000FF"/>
                </a:solidFill>
              </a:rPr>
              <a:t>脳は「道具」、主人公は「意識」</a:t>
            </a:r>
            <a:endParaRPr lang="en-US" altLang="ja-JP" sz="5400" b="1" dirty="0">
              <a:solidFill>
                <a:srgbClr val="0000FF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ja-JP" altLang="en-US" sz="4400" b="1" dirty="0"/>
              <a:t>意識的に</a:t>
            </a:r>
            <a:r>
              <a:rPr lang="ja-JP" altLang="en-US" sz="4400" b="1" dirty="0">
                <a:solidFill>
                  <a:srgbClr val="FF00FF"/>
                </a:solidFill>
              </a:rPr>
              <a:t>「脳の使い方」</a:t>
            </a:r>
            <a:r>
              <a:rPr lang="ja-JP" altLang="en-US" sz="4400" b="1" dirty="0"/>
              <a:t>を変えれば、</a:t>
            </a:r>
            <a:endParaRPr lang="en-US" altLang="ja-JP" sz="4400" b="1" dirty="0"/>
          </a:p>
          <a:p>
            <a:pPr marL="0" indent="0">
              <a:buFontTx/>
              <a:buNone/>
              <a:defRPr/>
            </a:pPr>
            <a:r>
              <a:rPr lang="ja-JP" altLang="en-US" sz="4400" b="1" dirty="0"/>
              <a:t>眠っている</a:t>
            </a:r>
            <a:r>
              <a:rPr lang="ja-JP" altLang="en-US" sz="4400" b="1" dirty="0">
                <a:solidFill>
                  <a:srgbClr val="FF00FF"/>
                </a:solidFill>
              </a:rPr>
              <a:t>「潜在能力」</a:t>
            </a:r>
            <a:r>
              <a:rPr lang="ja-JP" altLang="en-US" sz="4400" b="1" dirty="0"/>
              <a:t>が目覚める！！</a:t>
            </a:r>
            <a:endParaRPr lang="en-US" altLang="ja-JP" sz="4400" b="1" dirty="0"/>
          </a:p>
          <a:p>
            <a:pPr marL="0" indent="0">
              <a:lnSpc>
                <a:spcPts val="1000"/>
              </a:lnSpc>
              <a:buFontTx/>
              <a:buNone/>
              <a:defRPr/>
            </a:pPr>
            <a:r>
              <a:rPr lang="ja-JP" altLang="en-US" sz="4800" b="1" dirty="0"/>
              <a:t>　 </a:t>
            </a:r>
            <a:endParaRPr lang="en-US" altLang="ja-JP" sz="4800" b="1" dirty="0"/>
          </a:p>
          <a:p>
            <a:pPr marL="0" indent="0">
              <a:lnSpc>
                <a:spcPts val="1000"/>
              </a:lnSpc>
              <a:buFontTx/>
              <a:buNone/>
              <a:defRPr/>
            </a:pPr>
            <a:endParaRPr lang="en-US" altLang="ja-JP" sz="3600" b="1" dirty="0">
              <a:solidFill>
                <a:srgbClr val="FF0000"/>
              </a:solidFill>
            </a:endParaRPr>
          </a:p>
          <a:p>
            <a:pPr marL="0" indent="0">
              <a:lnSpc>
                <a:spcPts val="1000"/>
              </a:lnSpc>
              <a:buFontTx/>
              <a:buNone/>
              <a:defRPr/>
            </a:pPr>
            <a:r>
              <a:rPr lang="ja-JP" altLang="en-US" sz="6000" b="1" dirty="0">
                <a:solidFill>
                  <a:srgbClr val="FF0066"/>
                </a:solidFill>
              </a:rPr>
              <a:t>　　　</a:t>
            </a:r>
            <a:r>
              <a:rPr lang="ja-JP" altLang="ja-JP" sz="6000" b="1" dirty="0">
                <a:solidFill>
                  <a:srgbClr val="FF0066"/>
                </a:solidFill>
              </a:rPr>
              <a:t>「</a:t>
            </a:r>
            <a:r>
              <a:rPr lang="ja-JP" altLang="en-US" sz="6000" b="1" dirty="0">
                <a:solidFill>
                  <a:srgbClr val="FF0066"/>
                </a:solidFill>
              </a:rPr>
              <a:t>全脳活性メソッド</a:t>
            </a:r>
            <a:r>
              <a:rPr lang="ja-JP" altLang="ja-JP" sz="6000" b="1" dirty="0">
                <a:solidFill>
                  <a:srgbClr val="FF0066"/>
                </a:solidFill>
              </a:rPr>
              <a:t>」</a:t>
            </a:r>
          </a:p>
          <a:p>
            <a:pPr>
              <a:defRPr/>
            </a:pPr>
            <a:endParaRPr lang="ja-JP" altLang="en-US" dirty="0"/>
          </a:p>
        </p:txBody>
      </p:sp>
      <p:pic>
        <p:nvPicPr>
          <p:cNvPr id="8195" name="Picture 4" descr="C:\Users\yamaoka\Pictures\o0693064112423916320.jpg">
            <a:extLst>
              <a:ext uri="{FF2B5EF4-FFF2-40B4-BE49-F238E27FC236}">
                <a16:creationId xmlns:a16="http://schemas.microsoft.com/office/drawing/2014/main" id="{6A7D2BC8-83EE-3A48-8D7C-84C4D0A6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3844925"/>
            <a:ext cx="307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:\Users\yamaoka\Desktop\【イラスト関連】\脳のイメージ画像\IMG_6545s.jpg">
            <a:extLst>
              <a:ext uri="{FF2B5EF4-FFF2-40B4-BE49-F238E27FC236}">
                <a16:creationId xmlns:a16="http://schemas.microsoft.com/office/drawing/2014/main" id="{01409C29-5D0E-FE41-9409-3BC9E41C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844925"/>
            <a:ext cx="328136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:\Users\yamaoka\Desktop\USBバックアップ20130125\イメージ気功２\イメージ気功実践編イラスト\5_42.jpg">
            <a:extLst>
              <a:ext uri="{FF2B5EF4-FFF2-40B4-BE49-F238E27FC236}">
                <a16:creationId xmlns:a16="http://schemas.microsoft.com/office/drawing/2014/main" id="{346E4B0D-CEF5-BA45-93EC-E7F2417C7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47850"/>
            <a:ext cx="462121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タイトル 1">
            <a:extLst>
              <a:ext uri="{FF2B5EF4-FFF2-40B4-BE49-F238E27FC236}">
                <a16:creationId xmlns:a16="http://schemas.microsoft.com/office/drawing/2014/main" id="{B8EB4B00-604F-1340-B7C7-20C8187CD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2575" y="663575"/>
            <a:ext cx="7199313" cy="719138"/>
          </a:xfrm>
        </p:spPr>
        <p:txBody>
          <a:bodyPr/>
          <a:lstStyle/>
          <a:p>
            <a:r>
              <a:rPr lang="ja-JP" altLang="en-US" b="1">
                <a:solidFill>
                  <a:srgbClr val="FF0000"/>
                </a:solidFill>
              </a:rPr>
              <a:t>望むパラレルワールドの</a:t>
            </a:r>
            <a:br>
              <a:rPr lang="en-US" altLang="ja-JP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エネルギーをインストール</a:t>
            </a:r>
            <a:br>
              <a:rPr lang="en-US" altLang="ja-JP" b="1">
                <a:solidFill>
                  <a:srgbClr val="FF0000"/>
                </a:solidFill>
              </a:rPr>
            </a:br>
            <a:r>
              <a:rPr lang="ja-JP" altLang="en-US" sz="3600" b="1"/>
              <a:t>全身のエネルギーを入れ替える</a:t>
            </a:r>
          </a:p>
        </p:txBody>
      </p:sp>
      <p:pic>
        <p:nvPicPr>
          <p:cNvPr id="36868" name="Picture 3" descr="C:\Users\yamaoka\Desktop\USBバックアップ20130125\イメージ気功２\イメージ気功実践編イラスト\5_41-s.jpg">
            <a:extLst>
              <a:ext uri="{FF2B5EF4-FFF2-40B4-BE49-F238E27FC236}">
                <a16:creationId xmlns:a16="http://schemas.microsoft.com/office/drawing/2014/main" id="{44F171CF-863E-CA47-A8F1-5569FDD5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57150"/>
            <a:ext cx="242093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C:\Users\yamaoka\Desktop\トーラス関連\torus_img027r.png">
            <a:extLst>
              <a:ext uri="{FF2B5EF4-FFF2-40B4-BE49-F238E27FC236}">
                <a16:creationId xmlns:a16="http://schemas.microsoft.com/office/drawing/2014/main" id="{CF7F4D3F-8120-EE43-B258-2E11710D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124075"/>
            <a:ext cx="56419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下矢印 1">
            <a:extLst>
              <a:ext uri="{FF2B5EF4-FFF2-40B4-BE49-F238E27FC236}">
                <a16:creationId xmlns:a16="http://schemas.microsoft.com/office/drawing/2014/main" id="{B91C08CC-AB64-4747-A681-817B96278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325" y="2124075"/>
            <a:ext cx="360363" cy="657225"/>
          </a:xfrm>
          <a:prstGeom prst="downArrow">
            <a:avLst>
              <a:gd name="adj1" fmla="val 45185"/>
              <a:gd name="adj2" fmla="val 58378"/>
            </a:avLst>
          </a:prstGeom>
          <a:solidFill>
            <a:srgbClr val="FFFF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BE6DB331-C7A4-0F49-9EE2-5455805F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38" y="-280988"/>
            <a:ext cx="10637838" cy="742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EEA8B5-10C8-BB4E-8D16-2B35E5DCC828}"/>
              </a:ext>
            </a:extLst>
          </p:cNvPr>
          <p:cNvSpPr txBox="1"/>
          <p:nvPr/>
        </p:nvSpPr>
        <p:spPr>
          <a:xfrm>
            <a:off x="-90488" y="6091238"/>
            <a:ext cx="9942513" cy="1128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4400" b="1" dirty="0">
                <a:solidFill>
                  <a:schemeClr val="accent6"/>
                </a:solidFill>
                <a:ea typeface="ＭＳ Ｐゴシック" panose="020B0600070205080204" pitchFamily="50" charset="-128"/>
              </a:rPr>
              <a:t>「潜在意識」</a:t>
            </a:r>
            <a:r>
              <a:rPr lang="ja-JP" altLang="en-US" sz="4400" b="1" dirty="0">
                <a:ea typeface="ＭＳ Ｐゴシック" panose="020B0600070205080204" pitchFamily="50" charset="-128"/>
              </a:rPr>
              <a:t>と</a:t>
            </a:r>
            <a:r>
              <a:rPr lang="ja-JP" altLang="en-US" sz="44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「情報空間」</a:t>
            </a:r>
            <a:r>
              <a:rPr lang="ja-JP" altLang="en-US" sz="4400" b="1" dirty="0">
                <a:ea typeface="ＭＳ Ｐゴシック" panose="020B0600070205080204" pitchFamily="50" charset="-128"/>
              </a:rPr>
              <a:t>を書き換える！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正方形/長方形 1">
            <a:extLst>
              <a:ext uri="{FF2B5EF4-FFF2-40B4-BE49-F238E27FC236}">
                <a16:creationId xmlns:a16="http://schemas.microsoft.com/office/drawing/2014/main" id="{42C723B9-D557-D448-A339-5C0632E8E54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10058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Rectangle 2">
            <a:extLst>
              <a:ext uri="{FF2B5EF4-FFF2-40B4-BE49-F238E27FC236}">
                <a16:creationId xmlns:a16="http://schemas.microsoft.com/office/drawing/2014/main" id="{F5C5D1DB-480A-4442-A318-8D2EE79E7E6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52400"/>
            <a:ext cx="101219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下矢印 1">
            <a:extLst>
              <a:ext uri="{FF2B5EF4-FFF2-40B4-BE49-F238E27FC236}">
                <a16:creationId xmlns:a16="http://schemas.microsoft.com/office/drawing/2014/main" id="{C59EFD9F-DC09-434A-86BC-9D5C1068B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4195763"/>
            <a:ext cx="738187" cy="504825"/>
          </a:xfrm>
          <a:prstGeom prst="downArrow">
            <a:avLst>
              <a:gd name="adj1" fmla="val 50000"/>
              <a:gd name="adj2" fmla="val 533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図 2">
            <a:extLst>
              <a:ext uri="{FF2B5EF4-FFF2-40B4-BE49-F238E27FC236}">
                <a16:creationId xmlns:a16="http://schemas.microsoft.com/office/drawing/2014/main" id="{E62D3715-F977-724E-97FA-BE21F044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63513"/>
            <a:ext cx="7848600" cy="65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DEEE7EE-66A2-7248-BF93-32FA7E4A6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0"/>
            <a:ext cx="83708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524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000" b="1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全脳活性メソッドの総合コンセプト</a:t>
            </a:r>
            <a:endParaRPr lang="en-US" altLang="ja-JP" sz="4000" b="1">
              <a:solidFill>
                <a:srgbClr val="FF3399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12ED950E-3E1E-9F47-89C1-DD586E7BF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620713"/>
            <a:ext cx="78486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yamaoka\Desktop\20190728-0825エネルギーワーク\バナー＆LP使用画像\☆願望実現力S.jpg">
            <a:extLst>
              <a:ext uri="{FF2B5EF4-FFF2-40B4-BE49-F238E27FC236}">
                <a16:creationId xmlns:a16="http://schemas.microsoft.com/office/drawing/2014/main" id="{8E1DABC8-80EE-BE4F-814E-DF6BEE49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488" y="0"/>
            <a:ext cx="11102976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正方形/長方形 1">
            <a:extLst>
              <a:ext uri="{FF2B5EF4-FFF2-40B4-BE49-F238E27FC236}">
                <a16:creationId xmlns:a16="http://schemas.microsoft.com/office/drawing/2014/main" id="{4C6FB483-FA82-EC4C-A3D2-FCE7748D136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5377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>
            <a:extLst>
              <a:ext uri="{FF2B5EF4-FFF2-40B4-BE49-F238E27FC236}">
                <a16:creationId xmlns:a16="http://schemas.microsoft.com/office/drawing/2014/main" id="{819FD45C-71E6-7B4D-89B7-1914911F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462088"/>
            <a:ext cx="423227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テキスト ボックス 1">
            <a:extLst>
              <a:ext uri="{FF2B5EF4-FFF2-40B4-BE49-F238E27FC236}">
                <a16:creationId xmlns:a16="http://schemas.microsoft.com/office/drawing/2014/main" id="{38186CE6-87F4-C943-A8E0-20C224832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8139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400" b="1">
                <a:solidFill>
                  <a:srgbClr val="FF0000"/>
                </a:solidFill>
              </a:rPr>
              <a:t>「残り９７％の脳」</a:t>
            </a:r>
            <a:r>
              <a:rPr lang="ja-JP" altLang="en-US" sz="4400" b="1"/>
              <a:t>に秘められた潜在能力</a:t>
            </a:r>
          </a:p>
        </p:txBody>
      </p:sp>
      <p:cxnSp>
        <p:nvCxnSpPr>
          <p:cNvPr id="6149" name="直線コネクタ 6">
            <a:extLst>
              <a:ext uri="{FF2B5EF4-FFF2-40B4-BE49-F238E27FC236}">
                <a16:creationId xmlns:a16="http://schemas.microsoft.com/office/drawing/2014/main" id="{B95B12B3-2A89-F448-BC58-47C4DA7557DF}"/>
              </a:ext>
            </a:extLst>
          </p:cNvPr>
          <p:cNvCxnSpPr>
            <a:cxnSpLocks noChangeShapeType="1"/>
            <a:endCxn id="6152" idx="1"/>
          </p:cNvCxnSpPr>
          <p:nvPr/>
        </p:nvCxnSpPr>
        <p:spPr bwMode="auto">
          <a:xfrm flipV="1">
            <a:off x="2074863" y="3114675"/>
            <a:ext cx="2057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1" name="テキスト ボックス 12">
            <a:extLst>
              <a:ext uri="{FF2B5EF4-FFF2-40B4-BE49-F238E27FC236}">
                <a16:creationId xmlns:a16="http://schemas.microsoft.com/office/drawing/2014/main" id="{6C58D722-93F9-2D46-84E9-7B8B4EC97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1160463"/>
            <a:ext cx="2863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rgbClr val="0070C0"/>
                </a:solidFill>
              </a:rPr>
              <a:t>大脳新皮質</a:t>
            </a:r>
          </a:p>
        </p:txBody>
      </p:sp>
      <p:sp>
        <p:nvSpPr>
          <p:cNvPr id="6152" name="テキスト ボックス 13">
            <a:extLst>
              <a:ext uri="{FF2B5EF4-FFF2-40B4-BE49-F238E27FC236}">
                <a16:creationId xmlns:a16="http://schemas.microsoft.com/office/drawing/2014/main" id="{366170F0-0E78-6245-8EA4-988BEB63B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3" y="2790825"/>
            <a:ext cx="3700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rgbClr val="0070C0"/>
                </a:solidFill>
              </a:rPr>
              <a:t>間脳･大脳辺縁系</a:t>
            </a:r>
          </a:p>
        </p:txBody>
      </p:sp>
      <p:sp>
        <p:nvSpPr>
          <p:cNvPr id="6153" name="テキスト ボックス 14">
            <a:extLst>
              <a:ext uri="{FF2B5EF4-FFF2-40B4-BE49-F238E27FC236}">
                <a16:creationId xmlns:a16="http://schemas.microsoft.com/office/drawing/2014/main" id="{2A0231C4-D45E-7048-A112-F144F706D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4560888"/>
            <a:ext cx="3284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rgbClr val="0070C0"/>
                </a:solidFill>
              </a:rPr>
              <a:t>脳幹</a:t>
            </a:r>
            <a:r>
              <a:rPr lang="en-US" altLang="ja-JP" sz="2400" b="1">
                <a:solidFill>
                  <a:srgbClr val="0070C0"/>
                </a:solidFill>
              </a:rPr>
              <a:t>(</a:t>
            </a:r>
            <a:r>
              <a:rPr lang="ja-JP" altLang="en-US" sz="2400" b="1">
                <a:solidFill>
                  <a:srgbClr val="0070C0"/>
                </a:solidFill>
              </a:rPr>
              <a:t>中脳・橋・延髄</a:t>
            </a:r>
            <a:r>
              <a:rPr lang="en-US" altLang="ja-JP" sz="2400" b="1">
                <a:solidFill>
                  <a:srgbClr val="0070C0"/>
                </a:solidFill>
              </a:rPr>
              <a:t>)</a:t>
            </a:r>
            <a:endParaRPr lang="ja-JP" altLang="en-US" sz="2400" b="1">
              <a:solidFill>
                <a:srgbClr val="0070C0"/>
              </a:solidFill>
            </a:endParaRPr>
          </a:p>
        </p:txBody>
      </p:sp>
      <p:sp>
        <p:nvSpPr>
          <p:cNvPr id="6154" name="テキスト ボックス 15">
            <a:extLst>
              <a:ext uri="{FF2B5EF4-FFF2-40B4-BE49-F238E27FC236}">
                <a16:creationId xmlns:a16="http://schemas.microsoft.com/office/drawing/2014/main" id="{09414F01-EA38-C74D-86A0-25D8DEA7B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1662113"/>
            <a:ext cx="6018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rgbClr val="0409C4"/>
                </a:solidFill>
              </a:rPr>
              <a:t>左脳</a:t>
            </a:r>
            <a:r>
              <a:rPr lang="ja-JP" altLang="en-US" sz="2800"/>
              <a:t>：</a:t>
            </a:r>
            <a:r>
              <a:rPr lang="ja-JP" altLang="en-US" sz="2800" b="1"/>
              <a:t>論理･計算･分離・</a:t>
            </a:r>
            <a:r>
              <a:rPr lang="ja-JP" altLang="en-US" sz="2800" b="1">
                <a:solidFill>
                  <a:srgbClr val="442FDD"/>
                </a:solidFill>
              </a:rPr>
              <a:t>顕在意識</a:t>
            </a:r>
            <a:endParaRPr lang="en-US" altLang="ja-JP" sz="2800" b="1">
              <a:solidFill>
                <a:srgbClr val="442FDD"/>
              </a:solidFill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rgbClr val="FF0066"/>
                </a:solidFill>
              </a:rPr>
              <a:t>右脳</a:t>
            </a:r>
            <a:r>
              <a:rPr lang="ja-JP" altLang="en-US" sz="2800">
                <a:solidFill>
                  <a:srgbClr val="FF0066"/>
                </a:solidFill>
              </a:rPr>
              <a:t>：</a:t>
            </a:r>
            <a:r>
              <a:rPr lang="ja-JP" altLang="en-US" sz="2800" b="1"/>
              <a:t>直感・想像･調和</a:t>
            </a:r>
            <a:r>
              <a:rPr lang="ja-JP" altLang="en-US" sz="2800"/>
              <a:t>・</a:t>
            </a:r>
            <a:r>
              <a:rPr lang="ja-JP" altLang="en-US" sz="2800" b="1">
                <a:solidFill>
                  <a:srgbClr val="FF3399"/>
                </a:solidFill>
              </a:rPr>
              <a:t>潜在意識</a:t>
            </a:r>
          </a:p>
        </p:txBody>
      </p:sp>
      <p:sp>
        <p:nvSpPr>
          <p:cNvPr id="6155" name="テキスト ボックス 16">
            <a:extLst>
              <a:ext uri="{FF2B5EF4-FFF2-40B4-BE49-F238E27FC236}">
                <a16:creationId xmlns:a16="http://schemas.microsoft.com/office/drawing/2014/main" id="{57651A9B-CE8B-5544-97DC-C17917A2A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3397250"/>
            <a:ext cx="597376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ja-JP" altLang="en-US" sz="2800" b="1"/>
              <a:t>本能・意欲・ホルモン調整・超感覚</a:t>
            </a:r>
            <a:endParaRPr lang="en-US" altLang="ja-JP" sz="2800" b="1"/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ja-JP" altLang="en-US" b="1" u="sng">
                <a:solidFill>
                  <a:srgbClr val="FF0066"/>
                </a:solidFill>
              </a:rPr>
              <a:t>幸福感・全能力のコントロール</a:t>
            </a:r>
          </a:p>
        </p:txBody>
      </p:sp>
      <p:sp>
        <p:nvSpPr>
          <p:cNvPr id="6156" name="テキスト ボックス 17">
            <a:extLst>
              <a:ext uri="{FF2B5EF4-FFF2-40B4-BE49-F238E27FC236}">
                <a16:creationId xmlns:a16="http://schemas.microsoft.com/office/drawing/2014/main" id="{4FDC87EE-0AA7-3042-9532-3CA6697F3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3" y="5110163"/>
            <a:ext cx="591343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/>
              <a:t>呼吸・心拍・体温・睡眠と覚醒</a:t>
            </a:r>
            <a:endParaRPr lang="en-US" altLang="ja-JP" sz="2800" b="1"/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/>
              <a:t>筋肉運動・消化吸収の調整</a:t>
            </a:r>
            <a:endParaRPr lang="en-US" altLang="ja-JP" sz="2800" b="1"/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b="1" u="sng">
                <a:solidFill>
                  <a:srgbClr val="00CC00"/>
                </a:solidFill>
              </a:rPr>
              <a:t>健康・自然治癒力・ｱﾝﾁｴイｼﾞﾝｸﾞ</a:t>
            </a:r>
          </a:p>
        </p:txBody>
      </p:sp>
      <p:cxnSp>
        <p:nvCxnSpPr>
          <p:cNvPr id="5" name="カギ線コネクタ 4">
            <a:extLst>
              <a:ext uri="{FF2B5EF4-FFF2-40B4-BE49-F238E27FC236}">
                <a16:creationId xmlns:a16="http://schemas.microsoft.com/office/drawing/2014/main" id="{42D0F22D-0F04-A34F-97AE-EB94DA7F07F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074863" y="1484313"/>
            <a:ext cx="2057400" cy="7191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カギ線コネクタ 12">
            <a:extLst>
              <a:ext uri="{FF2B5EF4-FFF2-40B4-BE49-F238E27FC236}">
                <a16:creationId xmlns:a16="http://schemas.microsoft.com/office/drawing/2014/main" id="{8CF8D536-CC9E-0440-9FAE-2400F64830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68525" y="4279900"/>
            <a:ext cx="2063750" cy="6048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A7A9F3-3269-424C-909E-B22D603EB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1136650"/>
            <a:ext cx="2652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rgbClr val="FF0000"/>
                </a:solidFill>
              </a:rPr>
              <a:t>「考える脳」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76FA34A-9C55-8A43-819E-678C06903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2792413"/>
            <a:ext cx="29225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rgbClr val="FF0000"/>
                </a:solidFill>
              </a:rPr>
              <a:t>「感じる脳」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A6306DA-7F37-454D-A2FE-7DA78A5B4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4560888"/>
            <a:ext cx="2649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rgbClr val="FF0000"/>
                </a:solidFill>
              </a:rPr>
              <a:t>「生きる脳」</a:t>
            </a:r>
          </a:p>
        </p:txBody>
      </p:sp>
      <p:pic>
        <p:nvPicPr>
          <p:cNvPr id="12304" name="Picture 2">
            <a:extLst>
              <a:ext uri="{FF2B5EF4-FFF2-40B4-BE49-F238E27FC236}">
                <a16:creationId xmlns:a16="http://schemas.microsoft.com/office/drawing/2014/main" id="{6D07CA07-AEEF-CD4D-8E9A-33DA9815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957763"/>
            <a:ext cx="2379663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1" grpId="0"/>
      <p:bldP spid="6152" grpId="0"/>
      <p:bldP spid="6153" grpId="0"/>
      <p:bldP spid="6154" grpId="0"/>
      <p:bldP spid="6155" grpId="0"/>
      <p:bldP spid="6156" grpId="0"/>
      <p:bldP spid="14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>
            <a:extLst>
              <a:ext uri="{FF2B5EF4-FFF2-40B4-BE49-F238E27FC236}">
                <a16:creationId xmlns:a16="http://schemas.microsoft.com/office/drawing/2014/main" id="{554E8C6F-881D-0B4C-A7FA-B13A0AD17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050" y="1052513"/>
            <a:ext cx="9290050" cy="461962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ja-JP" altLang="en-US" sz="7200" b="1"/>
              <a:t>不安回路から</a:t>
            </a:r>
            <a:br>
              <a:rPr lang="en-US" altLang="ja-JP" sz="7200" b="1"/>
            </a:br>
            <a:br>
              <a:rPr lang="en-US" altLang="ja-JP" sz="7200" b="1"/>
            </a:br>
            <a:r>
              <a:rPr lang="ja-JP" altLang="en-US" sz="7200" b="1">
                <a:solidFill>
                  <a:srgbClr val="FF00FF"/>
                </a:solidFill>
              </a:rPr>
              <a:t>快脳回路</a:t>
            </a:r>
            <a:r>
              <a:rPr lang="ja-JP" altLang="en-US" sz="7200" b="1"/>
              <a:t>へ切りかえる</a:t>
            </a:r>
            <a:br>
              <a:rPr lang="en-US" altLang="ja-JP" sz="7200" b="1">
                <a:solidFill>
                  <a:srgbClr val="FF3399"/>
                </a:solidFill>
              </a:rPr>
            </a:br>
            <a:br>
              <a:rPr lang="en-US" altLang="ja-JP" sz="7200" b="1">
                <a:solidFill>
                  <a:srgbClr val="FF3399"/>
                </a:solidFill>
              </a:rPr>
            </a:br>
            <a:r>
              <a:rPr lang="ja-JP" altLang="en-US" sz="7200" b="1">
                <a:solidFill>
                  <a:srgbClr val="FF0000"/>
                </a:solidFill>
              </a:rPr>
              <a:t>「ブレインワーク」</a:t>
            </a:r>
            <a:endParaRPr lang="ja-JP" altLang="en-US" sz="7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表 3">
            <a:extLst>
              <a:ext uri="{FF2B5EF4-FFF2-40B4-BE49-F238E27FC236}">
                <a16:creationId xmlns:a16="http://schemas.microsoft.com/office/drawing/2014/main" id="{E5D99FE7-367F-2142-ABBA-8F2EE153F0B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57300"/>
            <a:ext cx="91567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「脳　イラスト」の画像検索結果">
            <a:extLst>
              <a:ext uri="{FF2B5EF4-FFF2-40B4-BE49-F238E27FC236}">
                <a16:creationId xmlns:a16="http://schemas.microsoft.com/office/drawing/2014/main" id="{363FC8A9-4A62-954E-8F80-5A1229BC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7790" r="18167" b="5656"/>
          <a:stretch>
            <a:fillRect/>
          </a:stretch>
        </p:blipFill>
        <p:spPr bwMode="auto">
          <a:xfrm rot="998970">
            <a:off x="3563938" y="2779713"/>
            <a:ext cx="27781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hape 730">
            <a:extLst>
              <a:ext uri="{FF2B5EF4-FFF2-40B4-BE49-F238E27FC236}">
                <a16:creationId xmlns:a16="http://schemas.microsoft.com/office/drawing/2014/main" id="{FC6145E4-8C9E-1B4E-93C7-0780354843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000" y="6627813"/>
            <a:ext cx="381000" cy="239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fld id="{8C6FE17B-C980-8545-9D5F-6C63FD022584}" type="slidenum">
              <a:rPr kumimoji="0" lang="ja-JP" altLang="ja-JP" sz="900" smtClean="0">
                <a:solidFill>
                  <a:srgbClr val="FFFFFF"/>
                </a:solidFill>
                <a:latin typeface="Segoe UI" panose="020B0502040204020203" pitchFamily="34" charset="0"/>
              </a:rPr>
              <a:pPr algn="l" eaLnBrk="0" hangingPunct="0">
                <a:spcBef>
                  <a:spcPct val="0"/>
                </a:spcBef>
                <a:buFontTx/>
                <a:buNone/>
              </a:pPr>
              <a:t>9</a:t>
            </a:fld>
            <a:endParaRPr kumimoji="0" lang="ja-JP" altLang="ja-JP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311A83-47B3-DD4D-9AFF-1C304BC7415F}"/>
              </a:ext>
            </a:extLst>
          </p:cNvPr>
          <p:cNvSpPr txBox="1"/>
          <p:nvPr/>
        </p:nvSpPr>
        <p:spPr>
          <a:xfrm>
            <a:off x="190500" y="125413"/>
            <a:ext cx="98488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4800" b="1" dirty="0">
                <a:solidFill>
                  <a:srgbClr val="FF0000"/>
                </a:solidFill>
                <a:latin typeface="+mj-ea"/>
                <a:ea typeface="+mj-ea"/>
              </a:rPr>
              <a:t>全脳</a:t>
            </a:r>
            <a:r>
              <a:rPr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を</a:t>
            </a:r>
            <a:r>
              <a:rPr lang="ja-JP" altLang="en-US" sz="4800" b="1" dirty="0">
                <a:solidFill>
                  <a:srgbClr val="FF0000"/>
                </a:solidFill>
                <a:latin typeface="+mj-ea"/>
                <a:ea typeface="+mj-ea"/>
              </a:rPr>
              <a:t>整え活性化</a:t>
            </a:r>
            <a:r>
              <a:rPr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する</a:t>
            </a:r>
            <a:r>
              <a:rPr lang="ja-JP" altLang="en-US" sz="4800" b="1" dirty="0">
                <a:solidFill>
                  <a:srgbClr val="FF0000"/>
                </a:solidFill>
                <a:latin typeface="+mj-ea"/>
                <a:ea typeface="+mj-ea"/>
              </a:rPr>
              <a:t>ブレインワーク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519AD8E-F1C5-F94E-A1E0-C15F459D020B}"/>
              </a:ext>
            </a:extLst>
          </p:cNvPr>
          <p:cNvCxnSpPr>
            <a:cxnSpLocks/>
          </p:cNvCxnSpPr>
          <p:nvPr/>
        </p:nvCxnSpPr>
        <p:spPr>
          <a:xfrm flipV="1">
            <a:off x="3944938" y="3892550"/>
            <a:ext cx="690562" cy="755650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0816922-DB8A-CE48-BBC2-E07A649DAF98}"/>
              </a:ext>
            </a:extLst>
          </p:cNvPr>
          <p:cNvCxnSpPr>
            <a:cxnSpLocks/>
          </p:cNvCxnSpPr>
          <p:nvPr/>
        </p:nvCxnSpPr>
        <p:spPr>
          <a:xfrm flipH="1" flipV="1">
            <a:off x="5389563" y="3951288"/>
            <a:ext cx="600075" cy="720725"/>
          </a:xfrm>
          <a:prstGeom prst="straightConnector1">
            <a:avLst/>
          </a:prstGeom>
          <a:ln w="57150">
            <a:solidFill>
              <a:srgbClr val="9A57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E748E68-5185-9745-BDA7-BAC598D8EFA7}"/>
              </a:ext>
            </a:extLst>
          </p:cNvPr>
          <p:cNvCxnSpPr>
            <a:cxnSpLocks/>
          </p:cNvCxnSpPr>
          <p:nvPr/>
        </p:nvCxnSpPr>
        <p:spPr>
          <a:xfrm>
            <a:off x="4953000" y="2549525"/>
            <a:ext cx="0" cy="747713"/>
          </a:xfrm>
          <a:prstGeom prst="straightConnector1">
            <a:avLst/>
          </a:prstGeom>
          <a:ln w="57150">
            <a:solidFill>
              <a:srgbClr val="FF8B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E24FEB6-6CD6-8147-812F-8DF7DD7CC895}"/>
              </a:ext>
            </a:extLst>
          </p:cNvPr>
          <p:cNvCxnSpPr>
            <a:cxnSpLocks/>
          </p:cNvCxnSpPr>
          <p:nvPr/>
        </p:nvCxnSpPr>
        <p:spPr>
          <a:xfrm>
            <a:off x="3516313" y="3381375"/>
            <a:ext cx="855662" cy="25082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2CFC24B9-927D-B840-807F-B6DEBE9C20D7}"/>
              </a:ext>
            </a:extLst>
          </p:cNvPr>
          <p:cNvCxnSpPr>
            <a:cxnSpLocks/>
          </p:cNvCxnSpPr>
          <p:nvPr/>
        </p:nvCxnSpPr>
        <p:spPr>
          <a:xfrm flipH="1">
            <a:off x="5353050" y="3346450"/>
            <a:ext cx="1000125" cy="30321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テキスト ボックス 29">
            <a:extLst>
              <a:ext uri="{FF2B5EF4-FFF2-40B4-BE49-F238E27FC236}">
                <a16:creationId xmlns:a16="http://schemas.microsoft.com/office/drawing/2014/main" id="{049FDA0F-F5F9-AF47-B3E8-C4A8F1445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4691063"/>
            <a:ext cx="2141538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b="1" dirty="0">
                <a:latin typeface="+mn-ea"/>
                <a:ea typeface="+mn-ea"/>
              </a:rPr>
              <a:t>エネルギー</a:t>
            </a:r>
            <a:endParaRPr lang="en-US" altLang="ja-JP" b="1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b="1" dirty="0">
                <a:latin typeface="+mn-ea"/>
                <a:ea typeface="+mn-ea"/>
              </a:rPr>
              <a:t>　ワーク</a:t>
            </a:r>
          </a:p>
        </p:txBody>
      </p:sp>
      <p:sp>
        <p:nvSpPr>
          <p:cNvPr id="20492" name="テキスト ボックス 30">
            <a:extLst>
              <a:ext uri="{FF2B5EF4-FFF2-40B4-BE49-F238E27FC236}">
                <a16:creationId xmlns:a16="http://schemas.microsoft.com/office/drawing/2014/main" id="{4400C3B8-0510-1E4E-A4C3-0C92CD8A9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2640013"/>
            <a:ext cx="1633538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b="1" dirty="0">
                <a:latin typeface="+mn-ea"/>
                <a:ea typeface="+mn-ea"/>
              </a:rPr>
              <a:t>サウンド</a:t>
            </a:r>
            <a:endParaRPr lang="en-US" altLang="ja-JP" b="1" dirty="0"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b="1" dirty="0">
                <a:latin typeface="+mn-ea"/>
                <a:ea typeface="+mn-ea"/>
              </a:rPr>
              <a:t>ワーク</a:t>
            </a:r>
          </a:p>
        </p:txBody>
      </p:sp>
      <p:sp>
        <p:nvSpPr>
          <p:cNvPr id="20493" name="テキスト ボックス 31">
            <a:extLst>
              <a:ext uri="{FF2B5EF4-FFF2-40B4-BE49-F238E27FC236}">
                <a16:creationId xmlns:a16="http://schemas.microsoft.com/office/drawing/2014/main" id="{5998870A-818B-0949-B7F6-8E11264D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5" y="1557338"/>
            <a:ext cx="39925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b="1" dirty="0">
                <a:latin typeface="+mn-ea"/>
                <a:ea typeface="+mn-ea"/>
              </a:rPr>
              <a:t>アロマメディテーション</a:t>
            </a:r>
          </a:p>
        </p:txBody>
      </p:sp>
      <p:sp>
        <p:nvSpPr>
          <p:cNvPr id="20494" name="テキスト ボックス 32">
            <a:extLst>
              <a:ext uri="{FF2B5EF4-FFF2-40B4-BE49-F238E27FC236}">
                <a16:creationId xmlns:a16="http://schemas.microsoft.com/office/drawing/2014/main" id="{06529C27-63A8-4A40-956B-E464B220C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8" y="2606675"/>
            <a:ext cx="2409825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b="1" dirty="0">
                <a:latin typeface="+mn-ea"/>
                <a:ea typeface="+mn-ea"/>
              </a:rPr>
              <a:t>ブレイン</a:t>
            </a:r>
            <a:endParaRPr lang="en-US" altLang="ja-JP" b="1" dirty="0"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b="1" dirty="0">
                <a:latin typeface="+mn-ea"/>
                <a:ea typeface="+mn-ea"/>
              </a:rPr>
              <a:t>チューニング</a:t>
            </a:r>
          </a:p>
        </p:txBody>
      </p:sp>
      <p:sp>
        <p:nvSpPr>
          <p:cNvPr id="20495" name="テキスト ボックス 33">
            <a:extLst>
              <a:ext uri="{FF2B5EF4-FFF2-40B4-BE49-F238E27FC236}">
                <a16:creationId xmlns:a16="http://schemas.microsoft.com/office/drawing/2014/main" id="{21B4BDFD-A8FD-FE45-BA8D-C4208106A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4703763"/>
            <a:ext cx="1585912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b="1" dirty="0">
                <a:latin typeface="+mn-ea"/>
                <a:ea typeface="+mn-ea"/>
              </a:rPr>
              <a:t>イメージ</a:t>
            </a:r>
            <a:endParaRPr lang="en-US" altLang="ja-JP" b="1" dirty="0"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b="1" dirty="0">
                <a:latin typeface="+mn-ea"/>
                <a:ea typeface="+mn-ea"/>
              </a:rPr>
              <a:t>ワーク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8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C6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21373</TotalTime>
  <Words>685</Words>
  <Application>Microsoft Macintosh PowerPoint</Application>
  <PresentationFormat>A4 210 x 297 mm</PresentationFormat>
  <Paragraphs>117</Paragraphs>
  <Slides>34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ＭＳ Ｐゴシック</vt:lpstr>
      <vt:lpstr>游明朝</vt:lpstr>
      <vt:lpstr>Calibri</vt:lpstr>
      <vt:lpstr>Century</vt:lpstr>
      <vt:lpstr>Segoe UI</vt:lpstr>
      <vt:lpstr>Times New Roman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不安回路から  快脳回路へ切りかえる  「ブレインワーク」</vt:lpstr>
      <vt:lpstr>PowerPoint プレゼンテーション</vt:lpstr>
      <vt:lpstr>香りで脳を整え  快脳回路をつくる  「アロマメディテーション」</vt:lpstr>
      <vt:lpstr>PowerPoint プレゼンテーション</vt:lpstr>
      <vt:lpstr>【全脳活性アロマ】エジプト神秘の香り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トーラスエネルギーフィールド</vt:lpstr>
      <vt:lpstr> 脳と心と体をつなぎ 「願望実現回路」をつくる トーラスエネルギーワーク　</vt:lpstr>
      <vt:lpstr>PowerPoint プレゼンテーション</vt:lpstr>
      <vt:lpstr>本当に望む願望を  明確にする  「イメージワーク」</vt:lpstr>
      <vt:lpstr>PowerPoint プレゼンテーション</vt:lpstr>
      <vt:lpstr>PowerPoint プレゼンテーション</vt:lpstr>
      <vt:lpstr>PowerPoint プレゼンテーション</vt:lpstr>
      <vt:lpstr>望む未来（パラレルワールド）と繋がる</vt:lpstr>
      <vt:lpstr>PowerPoint プレゼンテーション</vt:lpstr>
      <vt:lpstr>PowerPoint プレゼンテーション</vt:lpstr>
      <vt:lpstr>願望の実現を  加速・増幅する  「エネルギーワーク」</vt:lpstr>
      <vt:lpstr>PowerPoint プレゼンテーション</vt:lpstr>
      <vt:lpstr>PowerPoint プレゼンテーション</vt:lpstr>
      <vt:lpstr>望むパラレルワールドの エネルギーをインストール 全身のエネルギーを入れ替える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【プロ用】個別セッションパワポ資料210901</dc:title>
  <dc:subject/>
  <dc:creator>一般社団法人 新脳力発見育成協会</dc:creator>
  <cp:keywords/>
  <dc:description/>
  <cp:lastModifiedBy>貴子 和泉</cp:lastModifiedBy>
  <cp:revision>1020</cp:revision>
  <cp:lastPrinted>2021-09-03T13:53:41Z</cp:lastPrinted>
  <dcterms:created xsi:type="dcterms:W3CDTF">2010-12-30T05:18:38Z</dcterms:created>
  <dcterms:modified xsi:type="dcterms:W3CDTF">2021-09-03T13:54:06Z</dcterms:modified>
  <cp:category/>
</cp:coreProperties>
</file>